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1" r:id="rId2"/>
    <p:sldId id="274" r:id="rId3"/>
    <p:sldId id="270" r:id="rId4"/>
    <p:sldId id="271" r:id="rId5"/>
    <p:sldId id="272" r:id="rId6"/>
    <p:sldId id="273" r:id="rId7"/>
    <p:sldId id="267" r:id="rId8"/>
    <p:sldId id="261" r:id="rId9"/>
    <p:sldId id="262" r:id="rId10"/>
    <p:sldId id="263" r:id="rId11"/>
    <p:sldId id="260" r:id="rId12"/>
    <p:sldId id="278" r:id="rId13"/>
    <p:sldId id="280" r:id="rId14"/>
    <p:sldId id="268" r:id="rId15"/>
    <p:sldId id="284" r:id="rId16"/>
    <p:sldId id="285" r:id="rId17"/>
    <p:sldId id="286" r:id="rId18"/>
    <p:sldId id="279" r:id="rId19"/>
    <p:sldId id="275" r:id="rId20"/>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4"/>
    <a:srgbClr val="203864"/>
    <a:srgbClr val="E1E1E2"/>
    <a:srgbClr val="1977F3"/>
    <a:srgbClr val="000000"/>
    <a:srgbClr val="193718"/>
    <a:srgbClr val="F7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00411-3E3A-4535-8F23-E7138D09B013}"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BD1E8-03E8-4B62-8B05-C0AB97E85176}" type="slidenum">
              <a:rPr lang="en-US" smtClean="0"/>
              <a:t>‹#›</a:t>
            </a:fld>
            <a:endParaRPr lang="en-US"/>
          </a:p>
        </p:txBody>
      </p:sp>
    </p:spTree>
    <p:extLst>
      <p:ext uri="{BB962C8B-B14F-4D97-AF65-F5344CB8AC3E}">
        <p14:creationId xmlns:p14="http://schemas.microsoft.com/office/powerpoint/2010/main" val="425142619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a:p>
        </p:txBody>
      </p:sp>
      <p:sp>
        <p:nvSpPr>
          <p:cNvPr id="4" name="Slide Number Placeholder 3"/>
          <p:cNvSpPr>
            <a:spLocks noGrp="1"/>
          </p:cNvSpPr>
          <p:nvPr>
            <p:ph type="sldNum" sz="quarter" idx="10"/>
          </p:nvPr>
        </p:nvSpPr>
        <p:spPr/>
        <p:txBody>
          <a:bodyPr/>
          <a:lstStyle/>
          <a:p>
            <a:fld id="{1BC4E6CE-FA93-429A-9E6A-AE0DF70CBE88}" type="slidenum">
              <a:rPr lang="en-US" smtClean="0"/>
              <a:t>3</a:t>
            </a:fld>
            <a:endParaRPr lang="en-US"/>
          </a:p>
        </p:txBody>
      </p:sp>
    </p:spTree>
    <p:extLst>
      <p:ext uri="{BB962C8B-B14F-4D97-AF65-F5344CB8AC3E}">
        <p14:creationId xmlns:p14="http://schemas.microsoft.com/office/powerpoint/2010/main" val="160090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a:p>
        </p:txBody>
      </p:sp>
      <p:sp>
        <p:nvSpPr>
          <p:cNvPr id="4" name="Slide Number Placeholder 3"/>
          <p:cNvSpPr>
            <a:spLocks noGrp="1"/>
          </p:cNvSpPr>
          <p:nvPr>
            <p:ph type="sldNum" sz="quarter" idx="10"/>
          </p:nvPr>
        </p:nvSpPr>
        <p:spPr/>
        <p:txBody>
          <a:bodyPr/>
          <a:lstStyle/>
          <a:p>
            <a:fld id="{1BC4E6CE-FA93-429A-9E6A-AE0DF70CBE88}" type="slidenum">
              <a:rPr lang="en-US" smtClean="0"/>
              <a:t>7</a:t>
            </a:fld>
            <a:endParaRPr lang="en-US"/>
          </a:p>
        </p:txBody>
      </p:sp>
    </p:spTree>
    <p:extLst>
      <p:ext uri="{BB962C8B-B14F-4D97-AF65-F5344CB8AC3E}">
        <p14:creationId xmlns:p14="http://schemas.microsoft.com/office/powerpoint/2010/main" val="311704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a:p>
        </p:txBody>
      </p:sp>
      <p:sp>
        <p:nvSpPr>
          <p:cNvPr id="4" name="Slide Number Placeholder 3"/>
          <p:cNvSpPr>
            <a:spLocks noGrp="1"/>
          </p:cNvSpPr>
          <p:nvPr>
            <p:ph type="sldNum" sz="quarter" idx="10"/>
          </p:nvPr>
        </p:nvSpPr>
        <p:spPr/>
        <p:txBody>
          <a:bodyPr/>
          <a:lstStyle/>
          <a:p>
            <a:fld id="{1BC4E6CE-FA93-429A-9E6A-AE0DF70CBE88}" type="slidenum">
              <a:rPr lang="en-US" smtClean="0"/>
              <a:t>8</a:t>
            </a:fld>
            <a:endParaRPr lang="en-US"/>
          </a:p>
        </p:txBody>
      </p:sp>
    </p:spTree>
    <p:extLst>
      <p:ext uri="{BB962C8B-B14F-4D97-AF65-F5344CB8AC3E}">
        <p14:creationId xmlns:p14="http://schemas.microsoft.com/office/powerpoint/2010/main" val="109055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a:p>
        </p:txBody>
      </p:sp>
      <p:sp>
        <p:nvSpPr>
          <p:cNvPr id="4" name="Slide Number Placeholder 3"/>
          <p:cNvSpPr>
            <a:spLocks noGrp="1"/>
          </p:cNvSpPr>
          <p:nvPr>
            <p:ph type="sldNum" sz="quarter" idx="10"/>
          </p:nvPr>
        </p:nvSpPr>
        <p:spPr/>
        <p:txBody>
          <a:bodyPr/>
          <a:lstStyle/>
          <a:p>
            <a:fld id="{1BC4E6CE-FA93-429A-9E6A-AE0DF70CBE88}" type="slidenum">
              <a:rPr lang="en-US" smtClean="0"/>
              <a:t>9</a:t>
            </a:fld>
            <a:endParaRPr lang="en-US"/>
          </a:p>
        </p:txBody>
      </p:sp>
    </p:spTree>
    <p:extLst>
      <p:ext uri="{BB962C8B-B14F-4D97-AF65-F5344CB8AC3E}">
        <p14:creationId xmlns:p14="http://schemas.microsoft.com/office/powerpoint/2010/main" val="354158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a:p>
        </p:txBody>
      </p:sp>
      <p:sp>
        <p:nvSpPr>
          <p:cNvPr id="4" name="Slide Number Placeholder 3"/>
          <p:cNvSpPr>
            <a:spLocks noGrp="1"/>
          </p:cNvSpPr>
          <p:nvPr>
            <p:ph type="sldNum" sz="quarter" idx="10"/>
          </p:nvPr>
        </p:nvSpPr>
        <p:spPr/>
        <p:txBody>
          <a:bodyPr/>
          <a:lstStyle/>
          <a:p>
            <a:fld id="{1BC4E6CE-FA93-429A-9E6A-AE0DF70CBE88}" type="slidenum">
              <a:rPr lang="en-US" smtClean="0"/>
              <a:t>10</a:t>
            </a:fld>
            <a:endParaRPr lang="en-US"/>
          </a:p>
        </p:txBody>
      </p:sp>
    </p:spTree>
    <p:extLst>
      <p:ext uri="{BB962C8B-B14F-4D97-AF65-F5344CB8AC3E}">
        <p14:creationId xmlns:p14="http://schemas.microsoft.com/office/powerpoint/2010/main" val="164434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a:p>
        </p:txBody>
      </p:sp>
      <p:sp>
        <p:nvSpPr>
          <p:cNvPr id="4" name="Slide Number Placeholder 3"/>
          <p:cNvSpPr>
            <a:spLocks noGrp="1"/>
          </p:cNvSpPr>
          <p:nvPr>
            <p:ph type="sldNum" sz="quarter" idx="10"/>
          </p:nvPr>
        </p:nvSpPr>
        <p:spPr/>
        <p:txBody>
          <a:bodyPr/>
          <a:lstStyle/>
          <a:p>
            <a:fld id="{1BC4E6CE-FA93-429A-9E6A-AE0DF70CBE88}" type="slidenum">
              <a:rPr lang="en-US" smtClean="0"/>
              <a:t>11</a:t>
            </a:fld>
            <a:endParaRPr lang="en-US"/>
          </a:p>
        </p:txBody>
      </p:sp>
    </p:spTree>
    <p:extLst>
      <p:ext uri="{BB962C8B-B14F-4D97-AF65-F5344CB8AC3E}">
        <p14:creationId xmlns:p14="http://schemas.microsoft.com/office/powerpoint/2010/main" val="2169386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a:p>
        </p:txBody>
      </p:sp>
      <p:sp>
        <p:nvSpPr>
          <p:cNvPr id="4" name="Slide Number Placeholder 3"/>
          <p:cNvSpPr>
            <a:spLocks noGrp="1"/>
          </p:cNvSpPr>
          <p:nvPr>
            <p:ph type="sldNum" sz="quarter" idx="10"/>
          </p:nvPr>
        </p:nvSpPr>
        <p:spPr/>
        <p:txBody>
          <a:bodyPr/>
          <a:lstStyle/>
          <a:p>
            <a:fld id="{1BC4E6CE-FA93-429A-9E6A-AE0DF70CBE88}" type="slidenum">
              <a:rPr lang="en-US" smtClean="0"/>
              <a:t>12</a:t>
            </a:fld>
            <a:endParaRPr lang="en-US"/>
          </a:p>
        </p:txBody>
      </p:sp>
    </p:spTree>
    <p:extLst>
      <p:ext uri="{BB962C8B-B14F-4D97-AF65-F5344CB8AC3E}">
        <p14:creationId xmlns:p14="http://schemas.microsoft.com/office/powerpoint/2010/main" val="80147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a:p>
        </p:txBody>
      </p:sp>
      <p:sp>
        <p:nvSpPr>
          <p:cNvPr id="4" name="Slide Number Placeholder 3"/>
          <p:cNvSpPr>
            <a:spLocks noGrp="1"/>
          </p:cNvSpPr>
          <p:nvPr>
            <p:ph type="sldNum" sz="quarter" idx="10"/>
          </p:nvPr>
        </p:nvSpPr>
        <p:spPr/>
        <p:txBody>
          <a:bodyPr/>
          <a:lstStyle/>
          <a:p>
            <a:fld id="{1BC4E6CE-FA93-429A-9E6A-AE0DF70CBE88}" type="slidenum">
              <a:rPr lang="en-US" smtClean="0"/>
              <a:t>14</a:t>
            </a:fld>
            <a:endParaRPr lang="en-US"/>
          </a:p>
        </p:txBody>
      </p:sp>
    </p:spTree>
    <p:extLst>
      <p:ext uri="{BB962C8B-B14F-4D97-AF65-F5344CB8AC3E}">
        <p14:creationId xmlns:p14="http://schemas.microsoft.com/office/powerpoint/2010/main" val="66673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endParaRPr lang="en-US" dirty="0"/>
          </a:p>
        </p:txBody>
      </p:sp>
      <p:sp>
        <p:nvSpPr>
          <p:cNvPr id="4" name="Slide Number Placeholder 3"/>
          <p:cNvSpPr>
            <a:spLocks noGrp="1"/>
          </p:cNvSpPr>
          <p:nvPr>
            <p:ph type="sldNum" sz="quarter" idx="10"/>
          </p:nvPr>
        </p:nvSpPr>
        <p:spPr/>
        <p:txBody>
          <a:bodyPr/>
          <a:lstStyle/>
          <a:p>
            <a:fld id="{1BC4E6CE-FA93-429A-9E6A-AE0DF70CBE88}" type="slidenum">
              <a:rPr lang="en-US" smtClean="0"/>
              <a:t>18</a:t>
            </a:fld>
            <a:endParaRPr lang="en-US"/>
          </a:p>
        </p:txBody>
      </p:sp>
    </p:spTree>
    <p:extLst>
      <p:ext uri="{BB962C8B-B14F-4D97-AF65-F5344CB8AC3E}">
        <p14:creationId xmlns:p14="http://schemas.microsoft.com/office/powerpoint/2010/main" val="156162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CCD5E6-0BDE-40F4-AA21-08B22590F3D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C22AD-29AD-4175-B3FE-D5137DF29094}" type="slidenum">
              <a:rPr lang="en-US" smtClean="0"/>
              <a:t>‹#›</a:t>
            </a:fld>
            <a:endParaRPr lang="en-US"/>
          </a:p>
        </p:txBody>
      </p:sp>
    </p:spTree>
    <p:extLst>
      <p:ext uri="{BB962C8B-B14F-4D97-AF65-F5344CB8AC3E}">
        <p14:creationId xmlns:p14="http://schemas.microsoft.com/office/powerpoint/2010/main" val="161975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CCD5E6-0BDE-40F4-AA21-08B22590F3D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C22AD-29AD-4175-B3FE-D5137DF29094}" type="slidenum">
              <a:rPr lang="en-US" smtClean="0"/>
              <a:t>‹#›</a:t>
            </a:fld>
            <a:endParaRPr lang="en-US"/>
          </a:p>
        </p:txBody>
      </p:sp>
    </p:spTree>
    <p:extLst>
      <p:ext uri="{BB962C8B-B14F-4D97-AF65-F5344CB8AC3E}">
        <p14:creationId xmlns:p14="http://schemas.microsoft.com/office/powerpoint/2010/main" val="2147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CCD5E6-0BDE-40F4-AA21-08B22590F3D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C22AD-29AD-4175-B3FE-D5137DF29094}" type="slidenum">
              <a:rPr lang="en-US" smtClean="0"/>
              <a:t>‹#›</a:t>
            </a:fld>
            <a:endParaRPr lang="en-US"/>
          </a:p>
        </p:txBody>
      </p:sp>
    </p:spTree>
    <p:extLst>
      <p:ext uri="{BB962C8B-B14F-4D97-AF65-F5344CB8AC3E}">
        <p14:creationId xmlns:p14="http://schemas.microsoft.com/office/powerpoint/2010/main" val="292655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CCD5E6-0BDE-40F4-AA21-08B22590F3D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C22AD-29AD-4175-B3FE-D5137DF29094}" type="slidenum">
              <a:rPr lang="en-US" smtClean="0"/>
              <a:t>‹#›</a:t>
            </a:fld>
            <a:endParaRPr lang="en-US"/>
          </a:p>
        </p:txBody>
      </p:sp>
    </p:spTree>
    <p:extLst>
      <p:ext uri="{BB962C8B-B14F-4D97-AF65-F5344CB8AC3E}">
        <p14:creationId xmlns:p14="http://schemas.microsoft.com/office/powerpoint/2010/main" val="211649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CCD5E6-0BDE-40F4-AA21-08B22590F3D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C22AD-29AD-4175-B3FE-D5137DF29094}" type="slidenum">
              <a:rPr lang="en-US" smtClean="0"/>
              <a:t>‹#›</a:t>
            </a:fld>
            <a:endParaRPr lang="en-US"/>
          </a:p>
        </p:txBody>
      </p:sp>
    </p:spTree>
    <p:extLst>
      <p:ext uri="{BB962C8B-B14F-4D97-AF65-F5344CB8AC3E}">
        <p14:creationId xmlns:p14="http://schemas.microsoft.com/office/powerpoint/2010/main" val="356873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CCD5E6-0BDE-40F4-AA21-08B22590F3D7}"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C22AD-29AD-4175-B3FE-D5137DF29094}" type="slidenum">
              <a:rPr lang="en-US" smtClean="0"/>
              <a:t>‹#›</a:t>
            </a:fld>
            <a:endParaRPr lang="en-US"/>
          </a:p>
        </p:txBody>
      </p:sp>
    </p:spTree>
    <p:extLst>
      <p:ext uri="{BB962C8B-B14F-4D97-AF65-F5344CB8AC3E}">
        <p14:creationId xmlns:p14="http://schemas.microsoft.com/office/powerpoint/2010/main" val="126638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CCD5E6-0BDE-40F4-AA21-08B22590F3D7}"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C22AD-29AD-4175-B3FE-D5137DF29094}" type="slidenum">
              <a:rPr lang="en-US" smtClean="0"/>
              <a:t>‹#›</a:t>
            </a:fld>
            <a:endParaRPr lang="en-US"/>
          </a:p>
        </p:txBody>
      </p:sp>
    </p:spTree>
    <p:extLst>
      <p:ext uri="{BB962C8B-B14F-4D97-AF65-F5344CB8AC3E}">
        <p14:creationId xmlns:p14="http://schemas.microsoft.com/office/powerpoint/2010/main" val="303446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CCD5E6-0BDE-40F4-AA21-08B22590F3D7}"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CC22AD-29AD-4175-B3FE-D5137DF29094}" type="slidenum">
              <a:rPr lang="en-US" smtClean="0"/>
              <a:t>‹#›</a:t>
            </a:fld>
            <a:endParaRPr lang="en-US"/>
          </a:p>
        </p:txBody>
      </p:sp>
    </p:spTree>
    <p:extLst>
      <p:ext uri="{BB962C8B-B14F-4D97-AF65-F5344CB8AC3E}">
        <p14:creationId xmlns:p14="http://schemas.microsoft.com/office/powerpoint/2010/main" val="37430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CD5E6-0BDE-40F4-AA21-08B22590F3D7}"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C22AD-29AD-4175-B3FE-D5137DF29094}" type="slidenum">
              <a:rPr lang="en-US" smtClean="0"/>
              <a:t>‹#›</a:t>
            </a:fld>
            <a:endParaRPr lang="en-US"/>
          </a:p>
        </p:txBody>
      </p:sp>
    </p:spTree>
    <p:extLst>
      <p:ext uri="{BB962C8B-B14F-4D97-AF65-F5344CB8AC3E}">
        <p14:creationId xmlns:p14="http://schemas.microsoft.com/office/powerpoint/2010/main" val="399899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84CCD5E6-0BDE-40F4-AA21-08B22590F3D7}"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C22AD-29AD-4175-B3FE-D5137DF29094}" type="slidenum">
              <a:rPr lang="en-US" smtClean="0"/>
              <a:t>‹#›</a:t>
            </a:fld>
            <a:endParaRPr lang="en-US"/>
          </a:p>
        </p:txBody>
      </p:sp>
    </p:spTree>
    <p:extLst>
      <p:ext uri="{BB962C8B-B14F-4D97-AF65-F5344CB8AC3E}">
        <p14:creationId xmlns:p14="http://schemas.microsoft.com/office/powerpoint/2010/main" val="175433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84CCD5E6-0BDE-40F4-AA21-08B22590F3D7}"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C22AD-29AD-4175-B3FE-D5137DF29094}" type="slidenum">
              <a:rPr lang="en-US" smtClean="0"/>
              <a:t>‹#›</a:t>
            </a:fld>
            <a:endParaRPr lang="en-US"/>
          </a:p>
        </p:txBody>
      </p:sp>
    </p:spTree>
    <p:extLst>
      <p:ext uri="{BB962C8B-B14F-4D97-AF65-F5344CB8AC3E}">
        <p14:creationId xmlns:p14="http://schemas.microsoft.com/office/powerpoint/2010/main" val="372866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4CCD5E6-0BDE-40F4-AA21-08B22590F3D7}" type="datetimeFigureOut">
              <a:rPr lang="en-US" smtClean="0"/>
              <a:t>1/26/2023</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0CC22AD-29AD-4175-B3FE-D5137DF29094}" type="slidenum">
              <a:rPr lang="en-US" smtClean="0"/>
              <a:t>‹#›</a:t>
            </a:fld>
            <a:endParaRPr lang="en-US"/>
          </a:p>
        </p:txBody>
      </p:sp>
    </p:spTree>
    <p:extLst>
      <p:ext uri="{BB962C8B-B14F-4D97-AF65-F5344CB8AC3E}">
        <p14:creationId xmlns:p14="http://schemas.microsoft.com/office/powerpoint/2010/main" val="313792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
            <a:ext cx="18288000" cy="10287001"/>
          </a:xfrm>
        </p:spPr>
      </p:pic>
    </p:spTree>
    <p:extLst>
      <p:ext uri="{BB962C8B-B14F-4D97-AF65-F5344CB8AC3E}">
        <p14:creationId xmlns:p14="http://schemas.microsoft.com/office/powerpoint/2010/main" val="3513025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Marker/>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0" y="0"/>
            <a:ext cx="18288000" cy="10287000"/>
          </a:xfrm>
          <a:prstGeom prst="rect">
            <a:avLst/>
          </a:prstGeom>
        </p:spPr>
      </p:pic>
      <p:sp>
        <p:nvSpPr>
          <p:cNvPr id="12" name="Rectangle 11"/>
          <p:cNvSpPr/>
          <p:nvPr/>
        </p:nvSpPr>
        <p:spPr>
          <a:xfrm>
            <a:off x="-435420" y="3170083"/>
            <a:ext cx="18723420" cy="6817251"/>
          </a:xfrm>
          <a:prstGeom prst="rect">
            <a:avLst/>
          </a:prstGeom>
        </p:spPr>
        <p:txBody>
          <a:bodyPr wrap="square">
            <a:spAutoFit/>
          </a:bodyPr>
          <a:lstStyle/>
          <a:p>
            <a:pPr marL="685800">
              <a:spcAft>
                <a:spcPts val="1200"/>
              </a:spcAft>
            </a:pPr>
            <a:r>
              <a:rPr lang="en-US" sz="3900" b="1" dirty="0">
                <a:solidFill>
                  <a:schemeClr val="bg1"/>
                </a:solidFill>
                <a:latin typeface="Calibri" panose="020F0502020204030204" pitchFamily="34" charset="0"/>
              </a:rPr>
              <a:t>6.   </a:t>
            </a:r>
            <a:r>
              <a:rPr lang="en-US" sz="3750" b="1" cap="all" dirty="0">
                <a:solidFill>
                  <a:schemeClr val="bg1"/>
                </a:solidFill>
                <a:latin typeface="Calibri" panose="020F0502020204030204" pitchFamily="34" charset="0"/>
              </a:rPr>
              <a:t>Revising</a:t>
            </a:r>
            <a:r>
              <a:rPr lang="en-US" sz="3750" b="1" dirty="0">
                <a:solidFill>
                  <a:schemeClr val="bg1"/>
                </a:solidFill>
                <a:latin typeface="Calibri" panose="020F0502020204030204" pitchFamily="34" charset="0"/>
              </a:rPr>
              <a:t>: Address/fix all feedback issues </a:t>
            </a:r>
            <a:r>
              <a:rPr lang="en-US" sz="3750" b="1" dirty="0" smtClean="0">
                <a:solidFill>
                  <a:schemeClr val="bg1"/>
                </a:solidFill>
                <a:latin typeface="Calibri" panose="020F0502020204030204" pitchFamily="34" charset="0"/>
              </a:rPr>
              <a:t>&amp; </a:t>
            </a:r>
            <a:r>
              <a:rPr lang="en-US" sz="3750" b="1" dirty="0">
                <a:solidFill>
                  <a:schemeClr val="bg1"/>
                </a:solidFill>
                <a:latin typeface="Calibri" panose="020F0502020204030204" pitchFamily="34" charset="0"/>
              </a:rPr>
              <a:t>continue to strengthen/clarify the essay. </a:t>
            </a:r>
          </a:p>
          <a:p>
            <a:pPr marL="2057400" lvl="1" indent="-685800">
              <a:spcAft>
                <a:spcPts val="1200"/>
              </a:spcAft>
              <a:buFont typeface="Arial" panose="020B0604020202020204" pitchFamily="34" charset="0"/>
              <a:buChar char="•"/>
            </a:pPr>
            <a:r>
              <a:rPr lang="en-US" sz="3900" dirty="0" err="1">
                <a:solidFill>
                  <a:schemeClr val="bg1"/>
                </a:solidFill>
                <a:latin typeface="Calibri" panose="020F0502020204030204" pitchFamily="34" charset="0"/>
              </a:rPr>
              <a:t>ChatGPT</a:t>
            </a:r>
            <a:r>
              <a:rPr lang="en-US" sz="3900" dirty="0">
                <a:solidFill>
                  <a:schemeClr val="bg1"/>
                </a:solidFill>
                <a:latin typeface="Calibri" panose="020F0502020204030204" pitchFamily="34" charset="0"/>
              </a:rPr>
              <a:t> could be used to create a new version of the previously created essay and told to implement noted feedback issues. *Students would verify logic, clarity, </a:t>
            </a:r>
            <a:r>
              <a:rPr lang="en-US" sz="3900" dirty="0" smtClean="0">
                <a:solidFill>
                  <a:schemeClr val="bg1"/>
                </a:solidFill>
                <a:latin typeface="Calibri" panose="020F0502020204030204" pitchFamily="34" charset="0"/>
              </a:rPr>
              <a:t>correctness, and adherence to rubric.</a:t>
            </a:r>
            <a:endParaRPr lang="en-US" sz="3900" dirty="0">
              <a:solidFill>
                <a:schemeClr val="bg1"/>
              </a:solidFill>
              <a:latin typeface="Calibri" panose="020F0502020204030204" pitchFamily="34" charset="0"/>
            </a:endParaRPr>
          </a:p>
          <a:p>
            <a:pPr marL="685800">
              <a:spcAft>
                <a:spcPts val="1200"/>
              </a:spcAft>
            </a:pPr>
            <a:endParaRPr lang="en-US" sz="3900" b="1" dirty="0">
              <a:solidFill>
                <a:schemeClr val="bg1"/>
              </a:solidFill>
              <a:latin typeface="Calibri" panose="020F0502020204030204" pitchFamily="34" charset="0"/>
            </a:endParaRPr>
          </a:p>
          <a:p>
            <a:pPr marL="685800">
              <a:spcAft>
                <a:spcPts val="1200"/>
              </a:spcAft>
            </a:pPr>
            <a:r>
              <a:rPr lang="en-US" sz="3900" b="1" dirty="0">
                <a:solidFill>
                  <a:schemeClr val="bg1"/>
                </a:solidFill>
                <a:latin typeface="Calibri" panose="020F0502020204030204" pitchFamily="34" charset="0"/>
              </a:rPr>
              <a:t>7.   </a:t>
            </a:r>
            <a:r>
              <a:rPr lang="en-US" sz="3900" b="1" cap="all" dirty="0">
                <a:solidFill>
                  <a:schemeClr val="bg1"/>
                </a:solidFill>
                <a:latin typeface="Calibri" panose="020F0502020204030204" pitchFamily="34" charset="0"/>
              </a:rPr>
              <a:t>Proofreading</a:t>
            </a:r>
            <a:r>
              <a:rPr lang="en-US" sz="3900" b="1" dirty="0">
                <a:solidFill>
                  <a:schemeClr val="bg1"/>
                </a:solidFill>
                <a:latin typeface="Calibri" panose="020F0502020204030204" pitchFamily="34" charset="0"/>
              </a:rPr>
              <a:t>: Final review, ensure all is perfect. </a:t>
            </a:r>
          </a:p>
          <a:p>
            <a:pPr marL="2057400" lvl="1" indent="-685800">
              <a:spcAft>
                <a:spcPts val="1200"/>
              </a:spcAft>
              <a:buFont typeface="Arial" panose="020B0604020202020204" pitchFamily="34" charset="0"/>
              <a:buChar char="•"/>
            </a:pPr>
            <a:r>
              <a:rPr lang="en-US" sz="3900" dirty="0" err="1">
                <a:solidFill>
                  <a:schemeClr val="bg1"/>
                </a:solidFill>
                <a:latin typeface="Calibri" panose="020F0502020204030204" pitchFamily="34" charset="0"/>
              </a:rPr>
              <a:t>ChatGPT</a:t>
            </a:r>
            <a:r>
              <a:rPr lang="en-US" sz="3900" dirty="0">
                <a:solidFill>
                  <a:schemeClr val="bg1"/>
                </a:solidFill>
                <a:latin typeface="Calibri" panose="020F0502020204030204" pitchFamily="34" charset="0"/>
              </a:rPr>
              <a:t> could be used to review, proofread, and update content as many times as desired. *Students would verify logic, clarity, and correctness, </a:t>
            </a:r>
            <a:r>
              <a:rPr lang="en-US" sz="3900" dirty="0" smtClean="0">
                <a:solidFill>
                  <a:schemeClr val="bg1"/>
                </a:solidFill>
                <a:latin typeface="Calibri" panose="020F0502020204030204" pitchFamily="34" charset="0"/>
              </a:rPr>
              <a:t>and adherence to rubric one last time, </a:t>
            </a:r>
            <a:r>
              <a:rPr lang="en-US" sz="3900" dirty="0">
                <a:solidFill>
                  <a:schemeClr val="bg1"/>
                </a:solidFill>
                <a:latin typeface="Calibri" panose="020F0502020204030204" pitchFamily="34" charset="0"/>
              </a:rPr>
              <a:t>then submit the final product for assessment. </a:t>
            </a:r>
            <a:r>
              <a:rPr lang="en-US" sz="3600" dirty="0">
                <a:solidFill>
                  <a:schemeClr val="bg1"/>
                </a:solidFill>
                <a:latin typeface="Calibri" panose="020F0502020204030204" pitchFamily="34" charset="0"/>
              </a:rPr>
              <a:t> </a:t>
            </a:r>
          </a:p>
          <a:p>
            <a:pPr marL="1371600" indent="-685800">
              <a:spcAft>
                <a:spcPts val="1200"/>
              </a:spcAft>
              <a:buFont typeface="+mj-lt"/>
              <a:buAutoNum type="arabicPeriod"/>
            </a:pPr>
            <a:endParaRPr lang="en-US" sz="3600" b="1" dirty="0">
              <a:solidFill>
                <a:schemeClr val="bg1"/>
              </a:solidFill>
              <a:latin typeface="Calibri" panose="020F0502020204030204" pitchFamily="34" charset="0"/>
            </a:endParaRPr>
          </a:p>
        </p:txBody>
      </p:sp>
      <p:sp>
        <p:nvSpPr>
          <p:cNvPr id="7" name="Rectangle 6"/>
          <p:cNvSpPr/>
          <p:nvPr/>
        </p:nvSpPr>
        <p:spPr>
          <a:xfrm>
            <a:off x="6596744" y="5765409"/>
            <a:ext cx="11691257" cy="7620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Discuss in class, annotated bibliography, answer why</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60631" y="203730"/>
            <a:ext cx="2656332" cy="2400300"/>
          </a:xfrm>
          <a:prstGeom prst="rect">
            <a:avLst/>
          </a:prstGeom>
        </p:spPr>
      </p:pic>
      <p:sp>
        <p:nvSpPr>
          <p:cNvPr id="9" name="TextBox 8"/>
          <p:cNvSpPr txBox="1"/>
          <p:nvPr/>
        </p:nvSpPr>
        <p:spPr>
          <a:xfrm>
            <a:off x="404211" y="1436624"/>
            <a:ext cx="15403448" cy="738664"/>
          </a:xfrm>
          <a:prstGeom prst="rect">
            <a:avLst/>
          </a:prstGeom>
          <a:noFill/>
        </p:spPr>
        <p:txBody>
          <a:bodyPr wrap="none" rtlCol="0">
            <a:spAutoFit/>
          </a:bodyPr>
          <a:lstStyle/>
          <a:p>
            <a:r>
              <a:rPr lang="en-US" sz="4200" b="1" dirty="0">
                <a:solidFill>
                  <a:schemeClr val="bg1"/>
                </a:solidFill>
                <a:latin typeface="Arial" panose="020B0604020202020204" pitchFamily="34" charset="0"/>
              </a:rPr>
              <a:t>7-Step Writing Process </a:t>
            </a:r>
            <a:r>
              <a:rPr lang="en-US" sz="4200" b="1" dirty="0" err="1" smtClean="0">
                <a:solidFill>
                  <a:schemeClr val="bg1"/>
                </a:solidFill>
                <a:latin typeface="Arial" panose="020B0604020202020204" pitchFamily="34" charset="0"/>
              </a:rPr>
              <a:t>ChatGPT</a:t>
            </a:r>
            <a:r>
              <a:rPr lang="en-US" sz="4200" b="1" dirty="0" smtClean="0">
                <a:solidFill>
                  <a:schemeClr val="bg1"/>
                </a:solidFill>
                <a:latin typeface="Arial" panose="020B0604020202020204" pitchFamily="34" charset="0"/>
              </a:rPr>
              <a:t> Integration </a:t>
            </a:r>
            <a:r>
              <a:rPr lang="en-US" sz="4200" b="1" dirty="0" smtClean="0">
                <a:solidFill>
                  <a:schemeClr val="accent4">
                    <a:lumMod val="20000"/>
                    <a:lumOff val="80000"/>
                  </a:schemeClr>
                </a:solidFill>
                <a:latin typeface="Arial" panose="020B0604020202020204" pitchFamily="34" charset="0"/>
              </a:rPr>
              <a:t>OR</a:t>
            </a:r>
            <a:r>
              <a:rPr lang="en-US" sz="4200" b="1" dirty="0" smtClean="0">
                <a:solidFill>
                  <a:schemeClr val="bg1"/>
                </a:solidFill>
                <a:latin typeface="Arial" panose="020B0604020202020204" pitchFamily="34" charset="0"/>
              </a:rPr>
              <a:t> Resistance</a:t>
            </a:r>
            <a:endParaRPr lang="en-US" sz="4200" dirty="0">
              <a:solidFill>
                <a:schemeClr val="bg1"/>
              </a:solidFill>
              <a:latin typeface="Calibri" panose="020F0502020204030204" pitchFamily="34" charset="0"/>
            </a:endParaRPr>
          </a:p>
        </p:txBody>
      </p:sp>
      <p:sp>
        <p:nvSpPr>
          <p:cNvPr id="10" name="TextBox 9"/>
          <p:cNvSpPr txBox="1"/>
          <p:nvPr/>
        </p:nvSpPr>
        <p:spPr>
          <a:xfrm>
            <a:off x="2817462" y="137674"/>
            <a:ext cx="11582400" cy="1338828"/>
          </a:xfrm>
          <a:prstGeom prst="rect">
            <a:avLst/>
          </a:prstGeom>
          <a:noFill/>
        </p:spPr>
        <p:txBody>
          <a:bodyPr wrap="square" rtlCol="0">
            <a:spAutoFit/>
          </a:bodyPr>
          <a:lstStyle/>
          <a:p>
            <a:pPr algn="ctr"/>
            <a:r>
              <a:rPr lang="en-US" sz="8100" b="1" dirty="0" err="1">
                <a:solidFill>
                  <a:schemeClr val="bg1"/>
                </a:solidFill>
                <a:effectLst>
                  <a:outerShdw blurRad="38100" dist="38100" dir="2700000" algn="tl">
                    <a:srgbClr val="000000">
                      <a:alpha val="43137"/>
                    </a:srgbClr>
                  </a:outerShdw>
                </a:effectLst>
              </a:rPr>
              <a:t>ChatGPT</a:t>
            </a:r>
            <a:r>
              <a:rPr lang="en-US" sz="8100" b="1" dirty="0">
                <a:solidFill>
                  <a:schemeClr val="bg1"/>
                </a:solidFill>
                <a:effectLst>
                  <a:outerShdw blurRad="38100" dist="38100" dir="2700000" algn="tl">
                    <a:srgbClr val="000000">
                      <a:alpha val="43137"/>
                    </a:srgbClr>
                  </a:outerShdw>
                </a:effectLst>
              </a:rPr>
              <a:t> and </a:t>
            </a:r>
            <a:r>
              <a:rPr lang="en-US" sz="8100" b="1" dirty="0" smtClean="0">
                <a:solidFill>
                  <a:schemeClr val="bg1"/>
                </a:solidFill>
                <a:effectLst>
                  <a:outerShdw blurRad="38100" dist="38100" dir="2700000" algn="tl">
                    <a:srgbClr val="000000">
                      <a:alpha val="43137"/>
                    </a:srgbClr>
                  </a:outerShdw>
                </a:effectLst>
              </a:rPr>
              <a:t>Education</a:t>
            </a:r>
            <a:endParaRPr lang="en-US" sz="8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222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Marker/>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733929" y="0"/>
            <a:ext cx="19021928" cy="10287000"/>
          </a:xfrm>
          <a:prstGeom prst="rect">
            <a:avLst/>
          </a:prstGeom>
        </p:spPr>
      </p:pic>
      <p:sp>
        <p:nvSpPr>
          <p:cNvPr id="5" name="TextBox 4"/>
          <p:cNvSpPr txBox="1"/>
          <p:nvPr/>
        </p:nvSpPr>
        <p:spPr>
          <a:xfrm>
            <a:off x="4297136" y="39535"/>
            <a:ext cx="8186273" cy="1477328"/>
          </a:xfrm>
          <a:prstGeom prst="rect">
            <a:avLst/>
          </a:prstGeom>
          <a:noFill/>
        </p:spPr>
        <p:txBody>
          <a:bodyPr wrap="square" rtlCol="0">
            <a:spAutoFit/>
          </a:bodyPr>
          <a:lstStyle/>
          <a:p>
            <a:pPr algn="ctr"/>
            <a:r>
              <a:rPr lang="en-US" sz="3000" b="1" dirty="0" err="1">
                <a:solidFill>
                  <a:schemeClr val="bg1"/>
                </a:solidFill>
                <a:effectLst>
                  <a:outerShdw blurRad="38100" dist="38100" dir="2700000" algn="tl">
                    <a:srgbClr val="000000">
                      <a:alpha val="43137"/>
                    </a:srgbClr>
                  </a:outerShdw>
                </a:effectLst>
              </a:rPr>
              <a:t>ChatGPT</a:t>
            </a:r>
            <a:r>
              <a:rPr lang="en-US" sz="3000" b="1" dirty="0">
                <a:solidFill>
                  <a:schemeClr val="bg1"/>
                </a:solidFill>
                <a:effectLst>
                  <a:outerShdw blurRad="38100" dist="38100" dir="2700000" algn="tl">
                    <a:srgbClr val="000000">
                      <a:alpha val="43137"/>
                    </a:srgbClr>
                  </a:outerShdw>
                </a:effectLst>
              </a:rPr>
              <a:t>: </a:t>
            </a:r>
            <a:r>
              <a:rPr lang="en-US" sz="3000" dirty="0">
                <a:solidFill>
                  <a:schemeClr val="bg1"/>
                </a:solidFill>
                <a:effectLst>
                  <a:outerShdw blurRad="38100" dist="38100" dir="2700000" algn="tl">
                    <a:srgbClr val="000000">
                      <a:alpha val="43137"/>
                    </a:srgbClr>
                  </a:outerShdw>
                </a:effectLst>
              </a:rPr>
              <a:t>New, highly advanced, free AI system </a:t>
            </a:r>
          </a:p>
          <a:p>
            <a:pPr algn="ctr"/>
            <a:r>
              <a:rPr lang="en-US" sz="3000" dirty="0">
                <a:solidFill>
                  <a:schemeClr val="bg1"/>
                </a:solidFill>
                <a:effectLst>
                  <a:outerShdw blurRad="38100" dist="38100" dir="2700000" algn="tl">
                    <a:srgbClr val="000000">
                      <a:alpha val="43137"/>
                    </a:srgbClr>
                  </a:outerShdw>
                </a:effectLst>
              </a:rPr>
              <a:t>(</a:t>
            </a:r>
            <a:r>
              <a:rPr lang="en-US" sz="3000" dirty="0" err="1">
                <a:solidFill>
                  <a:schemeClr val="bg1"/>
                </a:solidFill>
                <a:effectLst>
                  <a:outerShdw blurRad="38100" dist="38100" dir="2700000" algn="tl">
                    <a:srgbClr val="000000">
                      <a:alpha val="43137"/>
                    </a:srgbClr>
                  </a:outerShdw>
                </a:effectLst>
              </a:rPr>
              <a:t>Chatbot</a:t>
            </a:r>
            <a:r>
              <a:rPr lang="en-US" sz="3000" dirty="0">
                <a:solidFill>
                  <a:schemeClr val="bg1"/>
                </a:solidFill>
                <a:effectLst>
                  <a:outerShdw blurRad="38100" dist="38100" dir="2700000" algn="tl">
                    <a:srgbClr val="000000">
                      <a:alpha val="43137"/>
                    </a:srgbClr>
                  </a:outerShdw>
                </a:effectLst>
              </a:rPr>
              <a:t>/AI-Assistant) developed by </a:t>
            </a:r>
            <a:r>
              <a:rPr lang="en-US" sz="3000" dirty="0" err="1">
                <a:solidFill>
                  <a:schemeClr val="bg1"/>
                </a:solidFill>
                <a:effectLst>
                  <a:outerShdw blurRad="38100" dist="38100" dir="2700000" algn="tl">
                    <a:srgbClr val="000000">
                      <a:alpha val="43137"/>
                    </a:srgbClr>
                  </a:outerShdw>
                </a:effectLst>
              </a:rPr>
              <a:t>OpenAI</a:t>
            </a:r>
            <a:endParaRPr lang="en-US" sz="3000" dirty="0">
              <a:solidFill>
                <a:schemeClr val="bg1"/>
              </a:solidFill>
              <a:effectLst>
                <a:outerShdw blurRad="38100" dist="38100" dir="2700000" algn="tl">
                  <a:srgbClr val="000000">
                    <a:alpha val="43137"/>
                  </a:srgbClr>
                </a:outerShdw>
              </a:effectLst>
            </a:endParaRPr>
          </a:p>
          <a:p>
            <a:pPr algn="ctr"/>
            <a:endParaRPr lang="en-US" sz="30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4592547" y="9936587"/>
            <a:ext cx="7994624" cy="334707"/>
          </a:xfrm>
          <a:prstGeom prst="rect">
            <a:avLst/>
          </a:prstGeom>
          <a:noFill/>
        </p:spPr>
        <p:txBody>
          <a:bodyPr wrap="none" rtlCol="0">
            <a:spAutoFit/>
          </a:bodyPr>
          <a:lstStyle/>
          <a:p>
            <a:r>
              <a:rPr lang="en-US" sz="1575" i="1" dirty="0">
                <a:solidFill>
                  <a:schemeClr val="bg1">
                    <a:lumMod val="75000"/>
                  </a:schemeClr>
                </a:solidFill>
                <a:latin typeface="Arial" panose="020B0604020202020204" pitchFamily="34" charset="0"/>
                <a:cs typeface="Arial" panose="020B0604020202020204" pitchFamily="34" charset="0"/>
              </a:rPr>
              <a:t>Created by the Center for Teaching and Learning at the American University of Armenia</a:t>
            </a:r>
          </a:p>
        </p:txBody>
      </p:sp>
      <p:sp>
        <p:nvSpPr>
          <p:cNvPr id="11" name="TextBox 10"/>
          <p:cNvSpPr txBox="1"/>
          <p:nvPr/>
        </p:nvSpPr>
        <p:spPr>
          <a:xfrm>
            <a:off x="13465226" y="149629"/>
            <a:ext cx="4597734" cy="830997"/>
          </a:xfrm>
          <a:prstGeom prst="rect">
            <a:avLst/>
          </a:prstGeom>
          <a:noFill/>
          <a:ln>
            <a:solidFill>
              <a:srgbClr val="E1E1E2"/>
            </a:solidFill>
          </a:ln>
        </p:spPr>
        <p:txBody>
          <a:bodyPr wrap="none" rtlCol="0">
            <a:spAutoFit/>
          </a:bodyPr>
          <a:lstStyle/>
          <a:p>
            <a:pPr algn="ctr"/>
            <a:r>
              <a:rPr lang="en-US" sz="2400" b="1" dirty="0" err="1" smtClean="0">
                <a:solidFill>
                  <a:schemeClr val="bg1">
                    <a:lumMod val="95000"/>
                  </a:schemeClr>
                </a:solidFill>
                <a:latin typeface="Arial" panose="020B0604020202020204" pitchFamily="34" charset="0"/>
                <a:cs typeface="Arial" panose="020B0604020202020204" pitchFamily="34" charset="0"/>
              </a:rPr>
              <a:t>ChatGPT</a:t>
            </a:r>
            <a:r>
              <a:rPr lang="en-US" sz="2400" b="1" dirty="0" smtClean="0">
                <a:solidFill>
                  <a:schemeClr val="bg1">
                    <a:lumMod val="95000"/>
                  </a:schemeClr>
                </a:solidFill>
                <a:latin typeface="Arial" panose="020B0604020202020204" pitchFamily="34" charset="0"/>
                <a:cs typeface="Arial" panose="020B0604020202020204" pitchFamily="34" charset="0"/>
              </a:rPr>
              <a:t> freely </a:t>
            </a:r>
            <a:r>
              <a:rPr lang="en-US" sz="2400" b="1" dirty="0">
                <a:solidFill>
                  <a:schemeClr val="bg1">
                    <a:lumMod val="95000"/>
                  </a:schemeClr>
                </a:solidFill>
                <a:latin typeface="Arial" panose="020B0604020202020204" pitchFamily="34" charset="0"/>
                <a:cs typeface="Arial" panose="020B0604020202020204" pitchFamily="34" charset="0"/>
              </a:rPr>
              <a:t>accessible at: </a:t>
            </a:r>
          </a:p>
          <a:p>
            <a:pPr algn="ctr"/>
            <a:r>
              <a:rPr lang="en-US" sz="2400" b="1" dirty="0">
                <a:solidFill>
                  <a:schemeClr val="bg1">
                    <a:lumMod val="95000"/>
                  </a:schemeClr>
                </a:solidFill>
                <a:latin typeface="Arial" panose="020B0604020202020204" pitchFamily="34" charset="0"/>
                <a:cs typeface="Arial" panose="020B0604020202020204" pitchFamily="34" charset="0"/>
              </a:rPr>
              <a:t>https://chat.openai.com/chat</a:t>
            </a:r>
          </a:p>
        </p:txBody>
      </p:sp>
      <p:sp>
        <p:nvSpPr>
          <p:cNvPr id="4" name="Rectangle 3"/>
          <p:cNvSpPr/>
          <p:nvPr/>
        </p:nvSpPr>
        <p:spPr>
          <a:xfrm>
            <a:off x="-111409" y="1140897"/>
            <a:ext cx="18286553" cy="8875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4050"/>
          </a:p>
        </p:txBody>
      </p:sp>
      <p:sp>
        <p:nvSpPr>
          <p:cNvPr id="7" name="TextBox 6"/>
          <p:cNvSpPr txBox="1"/>
          <p:nvPr/>
        </p:nvSpPr>
        <p:spPr>
          <a:xfrm flipH="1">
            <a:off x="22274" y="1145894"/>
            <a:ext cx="4727750" cy="824841"/>
          </a:xfrm>
          <a:prstGeom prst="rect">
            <a:avLst/>
          </a:prstGeom>
          <a:noFill/>
        </p:spPr>
        <p:txBody>
          <a:bodyPr wrap="square" rtlCol="0">
            <a:spAutoFit/>
          </a:bodyPr>
          <a:lstStyle/>
          <a:p>
            <a:pPr algn="ctr">
              <a:lnSpc>
                <a:spcPct val="85000"/>
              </a:lnSpc>
            </a:pPr>
            <a:r>
              <a:rPr lang="en-US" sz="2800" b="1" dirty="0">
                <a:latin typeface="Arial" panose="020B0604020202020204" pitchFamily="34" charset="0"/>
                <a:cs typeface="Arial" panose="020B0604020202020204" pitchFamily="34" charset="0"/>
              </a:rPr>
              <a:t>Ways to </a:t>
            </a:r>
            <a:r>
              <a:rPr lang="en-US" sz="2800" b="1" dirty="0">
                <a:solidFill>
                  <a:schemeClr val="accent6">
                    <a:lumMod val="50000"/>
                  </a:schemeClr>
                </a:solidFill>
                <a:latin typeface="Arial" panose="020B0604020202020204" pitchFamily="34" charset="0"/>
                <a:cs typeface="Arial" panose="020B0604020202020204" pitchFamily="34" charset="0"/>
              </a:rPr>
              <a:t>INTEGRATE/USE </a:t>
            </a:r>
            <a:r>
              <a:rPr lang="en-US" sz="2800" b="1" dirty="0" err="1">
                <a:latin typeface="Arial" panose="020B0604020202020204" pitchFamily="34" charset="0"/>
                <a:cs typeface="Arial" panose="020B0604020202020204" pitchFamily="34" charset="0"/>
              </a:rPr>
              <a:t>ChatGPT</a:t>
            </a:r>
            <a:endParaRPr lang="en-US" sz="2800" b="1" dirty="0">
              <a:latin typeface="Arial" panose="020B0604020202020204" pitchFamily="34" charset="0"/>
              <a:cs typeface="Arial" panose="020B0604020202020204" pitchFamily="34" charset="0"/>
            </a:endParaRPr>
          </a:p>
        </p:txBody>
      </p:sp>
      <p:sp>
        <p:nvSpPr>
          <p:cNvPr id="12" name="TextBox 11"/>
          <p:cNvSpPr txBox="1"/>
          <p:nvPr/>
        </p:nvSpPr>
        <p:spPr>
          <a:xfrm flipH="1">
            <a:off x="12635397" y="1140109"/>
            <a:ext cx="5564529" cy="824841"/>
          </a:xfrm>
          <a:prstGeom prst="rect">
            <a:avLst/>
          </a:prstGeom>
          <a:noFill/>
        </p:spPr>
        <p:txBody>
          <a:bodyPr wrap="square" rtlCol="0">
            <a:spAutoFit/>
          </a:bodyPr>
          <a:lstStyle/>
          <a:p>
            <a:pPr algn="ctr">
              <a:lnSpc>
                <a:spcPct val="85000"/>
              </a:lnSpc>
            </a:pPr>
            <a:r>
              <a:rPr lang="en-US" sz="2800" b="1" dirty="0">
                <a:latin typeface="Arial" panose="020B0604020202020204" pitchFamily="34" charset="0"/>
                <a:cs typeface="Arial" panose="020B0604020202020204" pitchFamily="34" charset="0"/>
              </a:rPr>
              <a:t>Ways to Make Assignments More </a:t>
            </a:r>
            <a:r>
              <a:rPr lang="en-US" sz="2800" b="1" dirty="0">
                <a:solidFill>
                  <a:srgbClr val="C00000"/>
                </a:solidFill>
                <a:latin typeface="Arial" panose="020B0604020202020204" pitchFamily="34" charset="0"/>
                <a:cs typeface="Arial" panose="020B0604020202020204" pitchFamily="34" charset="0"/>
              </a:rPr>
              <a:t>Resistant</a:t>
            </a:r>
            <a:r>
              <a:rPr lang="en-US" sz="2800" b="1" dirty="0">
                <a:latin typeface="Arial" panose="020B0604020202020204" pitchFamily="34" charset="0"/>
                <a:cs typeface="Arial" panose="020B0604020202020204" pitchFamily="34" charset="0"/>
              </a:rPr>
              <a:t> to </a:t>
            </a:r>
            <a:r>
              <a:rPr lang="en-US" sz="2800" b="1" dirty="0" err="1">
                <a:latin typeface="Arial" panose="020B0604020202020204" pitchFamily="34" charset="0"/>
                <a:cs typeface="Arial" panose="020B0604020202020204" pitchFamily="34" charset="0"/>
              </a:rPr>
              <a:t>ChatGPT</a:t>
            </a:r>
            <a:r>
              <a:rPr lang="en-US" sz="2800" b="1" dirty="0">
                <a:latin typeface="Arial" panose="020B0604020202020204" pitchFamily="34" charset="0"/>
                <a:cs typeface="Arial" panose="020B0604020202020204" pitchFamily="34" charset="0"/>
              </a:rPr>
              <a:t> use</a:t>
            </a:r>
          </a:p>
        </p:txBody>
      </p:sp>
      <p:sp>
        <p:nvSpPr>
          <p:cNvPr id="13" name="TextBox 12"/>
          <p:cNvSpPr txBox="1"/>
          <p:nvPr/>
        </p:nvSpPr>
        <p:spPr>
          <a:xfrm>
            <a:off x="5622392" y="1168499"/>
            <a:ext cx="6069162" cy="738664"/>
          </a:xfrm>
          <a:prstGeom prst="rect">
            <a:avLst/>
          </a:prstGeom>
          <a:noFill/>
        </p:spPr>
        <p:txBody>
          <a:bodyPr wrap="none" rtlCol="0">
            <a:spAutoFit/>
          </a:bodyPr>
          <a:lstStyle/>
          <a:p>
            <a:r>
              <a:rPr lang="en-US" sz="4200" b="1" dirty="0">
                <a:solidFill>
                  <a:srgbClr val="002060"/>
                </a:solidFill>
                <a:latin typeface="Arial" panose="020B0604020202020204" pitchFamily="34" charset="0"/>
              </a:rPr>
              <a:t>7-Step Writing Process</a:t>
            </a:r>
            <a:endParaRPr lang="en-US" sz="4200" dirty="0">
              <a:solidFill>
                <a:srgbClr val="002060"/>
              </a:solidFill>
              <a:latin typeface="Calibri" panose="020F0502020204030204" pitchFamily="34" charset="0"/>
            </a:endParaRPr>
          </a:p>
        </p:txBody>
      </p:sp>
      <p:sp>
        <p:nvSpPr>
          <p:cNvPr id="8" name="Rectangle 7"/>
          <p:cNvSpPr/>
          <p:nvPr/>
        </p:nvSpPr>
        <p:spPr>
          <a:xfrm>
            <a:off x="-111409" y="1892189"/>
            <a:ext cx="18286553" cy="9715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4050"/>
          </a:p>
        </p:txBody>
      </p:sp>
      <p:sp>
        <p:nvSpPr>
          <p:cNvPr id="19" name="Rectangle 18"/>
          <p:cNvSpPr/>
          <p:nvPr/>
        </p:nvSpPr>
        <p:spPr>
          <a:xfrm>
            <a:off x="-96939" y="4285245"/>
            <a:ext cx="18272082" cy="117510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4050"/>
          </a:p>
        </p:txBody>
      </p:sp>
      <p:sp>
        <p:nvSpPr>
          <p:cNvPr id="22" name="Rectangle 21"/>
          <p:cNvSpPr/>
          <p:nvPr/>
        </p:nvSpPr>
        <p:spPr>
          <a:xfrm>
            <a:off x="-117519" y="6912689"/>
            <a:ext cx="18292662" cy="117510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4050"/>
          </a:p>
        </p:txBody>
      </p:sp>
      <p:sp>
        <p:nvSpPr>
          <p:cNvPr id="23" name="Rectangle 22"/>
          <p:cNvSpPr/>
          <p:nvPr/>
        </p:nvSpPr>
        <p:spPr>
          <a:xfrm>
            <a:off x="-96939" y="9062601"/>
            <a:ext cx="18254936" cy="9349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4050"/>
          </a:p>
        </p:txBody>
      </p:sp>
      <p:sp>
        <p:nvSpPr>
          <p:cNvPr id="14" name="Rectangle 13"/>
          <p:cNvSpPr/>
          <p:nvPr/>
        </p:nvSpPr>
        <p:spPr>
          <a:xfrm>
            <a:off x="4219741" y="1892189"/>
            <a:ext cx="8229599" cy="7802136"/>
          </a:xfrm>
          <a:prstGeom prst="rect">
            <a:avLst/>
          </a:prstGeom>
        </p:spPr>
        <p:txBody>
          <a:bodyPr wrap="square">
            <a:spAutoFit/>
          </a:bodyPr>
          <a:lstStyle/>
          <a:p>
            <a:pPr marL="1200150" indent="-514350">
              <a:spcAft>
                <a:spcPts val="1200"/>
              </a:spcAft>
              <a:buFont typeface="+mj-lt"/>
              <a:buAutoNum type="arabicPeriod"/>
            </a:pPr>
            <a:r>
              <a:rPr lang="en-US" sz="2400" b="1" dirty="0">
                <a:latin typeface="Arial" panose="020B0604020202020204" pitchFamily="34" charset="0"/>
              </a:rPr>
              <a:t>CHOOSING A TOPIC:</a:t>
            </a:r>
            <a:r>
              <a:rPr lang="en-US" sz="2100" b="1" dirty="0">
                <a:latin typeface="Arial" panose="020B0604020202020204" pitchFamily="34" charset="0"/>
              </a:rPr>
              <a:t> Contemplate, research, and reflect, then decide on the appropriate essay topic. </a:t>
            </a:r>
            <a:endParaRPr lang="en-US" sz="2100" b="1" i="1" dirty="0">
              <a:latin typeface="Arial" panose="020B0604020202020204" pitchFamily="34" charset="0"/>
            </a:endParaRPr>
          </a:p>
          <a:p>
            <a:pPr marL="1200150" indent="-514350">
              <a:spcAft>
                <a:spcPts val="1200"/>
              </a:spcAft>
              <a:buFont typeface="+mj-lt"/>
              <a:buAutoNum type="arabicPeriod"/>
            </a:pPr>
            <a:endParaRPr lang="en-US" sz="1500" b="1" dirty="0">
              <a:latin typeface="Arial" panose="020B0604020202020204" pitchFamily="34" charset="0"/>
            </a:endParaRPr>
          </a:p>
          <a:p>
            <a:pPr marL="1200150" indent="-514350">
              <a:spcAft>
                <a:spcPts val="1200"/>
              </a:spcAft>
              <a:buFont typeface="+mj-lt"/>
              <a:buAutoNum type="arabicPeriod"/>
            </a:pPr>
            <a:r>
              <a:rPr lang="en-US" sz="2400" b="1" dirty="0">
                <a:latin typeface="Arial" panose="020B0604020202020204" pitchFamily="34" charset="0"/>
              </a:rPr>
              <a:t>BRAINSTORMING:</a:t>
            </a:r>
            <a:r>
              <a:rPr lang="en-US" sz="2100" b="1" dirty="0">
                <a:latin typeface="Arial" panose="020B0604020202020204" pitchFamily="34" charset="0"/>
              </a:rPr>
              <a:t> Come up with as many good &amp; bad ideas as you can. Review and select the best one. </a:t>
            </a:r>
            <a:endParaRPr lang="en-US" sz="2100" b="1" i="1" dirty="0">
              <a:latin typeface="Arial" panose="020B0604020202020204" pitchFamily="34" charset="0"/>
            </a:endParaRPr>
          </a:p>
          <a:p>
            <a:pPr marL="1200150" indent="-514350">
              <a:spcAft>
                <a:spcPts val="1200"/>
              </a:spcAft>
              <a:buFont typeface="+mj-lt"/>
              <a:buAutoNum type="arabicPeriod"/>
            </a:pPr>
            <a:endParaRPr lang="en-US" sz="450" b="1" dirty="0">
              <a:latin typeface="Arial" panose="020B0604020202020204" pitchFamily="34" charset="0"/>
            </a:endParaRPr>
          </a:p>
          <a:p>
            <a:pPr marL="1200150" indent="-514350">
              <a:spcAft>
                <a:spcPts val="1200"/>
              </a:spcAft>
              <a:buFont typeface="+mj-lt"/>
              <a:buAutoNum type="arabicPeriod"/>
            </a:pPr>
            <a:r>
              <a:rPr lang="en-US" sz="2400" b="1" dirty="0">
                <a:latin typeface="Arial" panose="020B0604020202020204" pitchFamily="34" charset="0"/>
              </a:rPr>
              <a:t>OUTLINING: </a:t>
            </a:r>
            <a:r>
              <a:rPr lang="en-US" sz="2100" b="1" dirty="0">
                <a:latin typeface="Arial" panose="020B0604020202020204" pitchFamily="34" charset="0"/>
              </a:rPr>
              <a:t>Structure essay into levels within the intro, body (supporting main idea), &amp; conclusion.</a:t>
            </a:r>
          </a:p>
          <a:p>
            <a:pPr marL="1200150" indent="-514350">
              <a:spcAft>
                <a:spcPts val="1200"/>
              </a:spcAft>
              <a:buFont typeface="+mj-lt"/>
              <a:buAutoNum type="arabicPeriod"/>
            </a:pPr>
            <a:endParaRPr lang="en-US" sz="2100" b="1" dirty="0">
              <a:latin typeface="Arial" panose="020B0604020202020204" pitchFamily="34" charset="0"/>
            </a:endParaRPr>
          </a:p>
          <a:p>
            <a:pPr marL="1200150" indent="-514350">
              <a:spcAft>
                <a:spcPts val="1200"/>
              </a:spcAft>
              <a:buFont typeface="+mj-lt"/>
              <a:buAutoNum type="arabicPeriod"/>
            </a:pPr>
            <a:r>
              <a:rPr lang="en-US" sz="2400" b="1" dirty="0">
                <a:latin typeface="Arial" panose="020B0604020202020204" pitchFamily="34" charset="0"/>
              </a:rPr>
              <a:t>DRAFTING: </a:t>
            </a:r>
            <a:r>
              <a:rPr lang="en-US" sz="2100" b="1" dirty="0">
                <a:latin typeface="Arial" panose="020B0604020202020204" pitchFamily="34" charset="0"/>
              </a:rPr>
              <a:t>Complete (full sentences, almost perfect) manuscript ready to be reviewed. </a:t>
            </a:r>
          </a:p>
          <a:p>
            <a:pPr marL="1200150" indent="-514350">
              <a:spcAft>
                <a:spcPts val="1200"/>
              </a:spcAft>
              <a:buFont typeface="+mj-lt"/>
              <a:buAutoNum type="arabicPeriod"/>
            </a:pPr>
            <a:endParaRPr lang="en-US" sz="1500" b="1" dirty="0">
              <a:latin typeface="Arial" panose="020B0604020202020204" pitchFamily="34" charset="0"/>
            </a:endParaRPr>
          </a:p>
          <a:p>
            <a:pPr marL="1200150" indent="-514350">
              <a:spcAft>
                <a:spcPts val="1200"/>
              </a:spcAft>
              <a:buFont typeface="+mj-lt"/>
              <a:buAutoNum type="arabicPeriod"/>
            </a:pPr>
            <a:r>
              <a:rPr lang="en-US" sz="2400" b="1" dirty="0">
                <a:latin typeface="Arial" panose="020B0604020202020204" pitchFamily="34" charset="0"/>
              </a:rPr>
              <a:t>SOLICITING FEEDBACK: </a:t>
            </a:r>
            <a:r>
              <a:rPr lang="en-US" sz="2100" b="1" dirty="0">
                <a:latin typeface="Arial" panose="020B0604020202020204" pitchFamily="34" charset="0"/>
              </a:rPr>
              <a:t>Have someone review your draft and offer suggestions (review rubric) </a:t>
            </a:r>
          </a:p>
          <a:p>
            <a:pPr marL="1200150" indent="-514350">
              <a:spcAft>
                <a:spcPts val="1200"/>
              </a:spcAft>
              <a:buFont typeface="+mj-lt"/>
              <a:buAutoNum type="arabicPeriod"/>
            </a:pPr>
            <a:endParaRPr lang="en-US" sz="900" b="1" dirty="0">
              <a:latin typeface="Arial" panose="020B0604020202020204" pitchFamily="34" charset="0"/>
            </a:endParaRPr>
          </a:p>
          <a:p>
            <a:pPr marL="1200150" indent="-514350">
              <a:spcAft>
                <a:spcPts val="1200"/>
              </a:spcAft>
              <a:buFont typeface="+mj-lt"/>
              <a:buAutoNum type="arabicPeriod"/>
            </a:pPr>
            <a:r>
              <a:rPr lang="en-US" sz="2400" b="1" dirty="0">
                <a:latin typeface="Arial" panose="020B0604020202020204" pitchFamily="34" charset="0"/>
              </a:rPr>
              <a:t>REVISING: </a:t>
            </a:r>
            <a:r>
              <a:rPr lang="en-US" sz="2100" b="1" dirty="0">
                <a:latin typeface="Arial" panose="020B0604020202020204" pitchFamily="34" charset="0"/>
              </a:rPr>
              <a:t>Address/fix all feedback issues and continue to strengthen/clarify the essay</a:t>
            </a:r>
          </a:p>
          <a:p>
            <a:pPr marL="1200150" indent="-514350">
              <a:spcAft>
                <a:spcPts val="1200"/>
              </a:spcAft>
              <a:buFont typeface="+mj-lt"/>
              <a:buAutoNum type="arabicPeriod"/>
            </a:pPr>
            <a:endParaRPr lang="en-US" sz="150" b="1" dirty="0">
              <a:latin typeface="Arial" panose="020B0604020202020204" pitchFamily="34" charset="0"/>
            </a:endParaRPr>
          </a:p>
          <a:p>
            <a:pPr marL="1200150" indent="-514350">
              <a:spcAft>
                <a:spcPts val="1200"/>
              </a:spcAft>
              <a:buFont typeface="+mj-lt"/>
              <a:buAutoNum type="arabicPeriod"/>
            </a:pPr>
            <a:r>
              <a:rPr lang="en-US" sz="2400" b="1" dirty="0">
                <a:latin typeface="Arial" panose="020B0604020202020204" pitchFamily="34" charset="0"/>
              </a:rPr>
              <a:t>PROOFREADING:</a:t>
            </a:r>
            <a:r>
              <a:rPr lang="en-US" sz="2100" b="1" dirty="0">
                <a:latin typeface="Arial" panose="020B0604020202020204" pitchFamily="34" charset="0"/>
              </a:rPr>
              <a:t> Final review, ensure all is perfect</a:t>
            </a:r>
          </a:p>
        </p:txBody>
      </p:sp>
      <p:sp>
        <p:nvSpPr>
          <p:cNvPr id="16" name="Rectangle 15"/>
          <p:cNvSpPr/>
          <p:nvPr/>
        </p:nvSpPr>
        <p:spPr>
          <a:xfrm>
            <a:off x="-653286" y="2086067"/>
            <a:ext cx="5668761" cy="7855997"/>
          </a:xfrm>
          <a:prstGeom prst="rect">
            <a:avLst/>
          </a:prstGeom>
        </p:spPr>
        <p:txBody>
          <a:bodyPr wrap="square">
            <a:spAutoFit/>
          </a:bodyPr>
          <a:lstStyle/>
          <a:p>
            <a:pPr marL="1200150" indent="-514350">
              <a:spcAft>
                <a:spcPts val="1200"/>
              </a:spcAft>
              <a:buAutoNum type="arabicPeriod"/>
            </a:pPr>
            <a:r>
              <a:rPr lang="en-US" sz="2100" b="1" dirty="0" err="1">
                <a:latin typeface="Arial" panose="020B0604020202020204" pitchFamily="34" charset="0"/>
              </a:rPr>
              <a:t>ChatGPT</a:t>
            </a:r>
            <a:r>
              <a:rPr lang="en-US" sz="2100" b="1" dirty="0">
                <a:latin typeface="Arial" panose="020B0604020202020204" pitchFamily="34" charset="0"/>
              </a:rPr>
              <a:t> to research potential topics and present options</a:t>
            </a:r>
            <a:endParaRPr lang="en-US" sz="2100" b="1" dirty="0">
              <a:latin typeface="Calibri" panose="020F0502020204030204" pitchFamily="34" charset="0"/>
            </a:endParaRPr>
          </a:p>
          <a:p>
            <a:pPr marL="1200150" indent="-514350">
              <a:spcAft>
                <a:spcPts val="1200"/>
              </a:spcAft>
              <a:buAutoNum type="arabicPeriod"/>
            </a:pPr>
            <a:endParaRPr lang="en-US" sz="450" b="1" dirty="0">
              <a:latin typeface="Arial" panose="020B0604020202020204" pitchFamily="34" charset="0"/>
            </a:endParaRPr>
          </a:p>
          <a:p>
            <a:pPr marL="1200150" indent="-514350">
              <a:spcAft>
                <a:spcPts val="1200"/>
              </a:spcAft>
              <a:buAutoNum type="arabicPeriod"/>
            </a:pPr>
            <a:r>
              <a:rPr lang="en-US" sz="2100" b="1" dirty="0" err="1">
                <a:latin typeface="Arial" panose="020B0604020202020204" pitchFamily="34" charset="0"/>
              </a:rPr>
              <a:t>ChatGPT</a:t>
            </a:r>
            <a:r>
              <a:rPr lang="en-US" sz="2100" b="1" dirty="0">
                <a:latin typeface="Arial" panose="020B0604020202020204" pitchFamily="34" charset="0"/>
              </a:rPr>
              <a:t> to help brainstorm ideas around a specific subject/idea</a:t>
            </a:r>
            <a:endParaRPr lang="en-US" sz="2100" b="1" dirty="0">
              <a:latin typeface="Calibri" panose="020F0502020204030204" pitchFamily="34" charset="0"/>
            </a:endParaRPr>
          </a:p>
          <a:p>
            <a:pPr marL="1200150" indent="-514350">
              <a:spcAft>
                <a:spcPts val="1200"/>
              </a:spcAft>
              <a:buAutoNum type="arabicPeriod"/>
            </a:pPr>
            <a:endParaRPr lang="en-US" sz="1200" b="1" dirty="0">
              <a:latin typeface="Arial" panose="020B0604020202020204" pitchFamily="34" charset="0"/>
            </a:endParaRPr>
          </a:p>
          <a:p>
            <a:pPr marL="1200150" indent="-514350">
              <a:spcAft>
                <a:spcPts val="1200"/>
              </a:spcAft>
              <a:buAutoNum type="arabicPeriod"/>
            </a:pPr>
            <a:r>
              <a:rPr lang="en-US" sz="2100" b="1" dirty="0" err="1">
                <a:latin typeface="Arial" panose="020B0604020202020204" pitchFamily="34" charset="0"/>
              </a:rPr>
              <a:t>ChatGPT</a:t>
            </a:r>
            <a:r>
              <a:rPr lang="en-US" sz="2100" b="1" dirty="0">
                <a:latin typeface="Arial" panose="020B0604020202020204" pitchFamily="34" charset="0"/>
              </a:rPr>
              <a:t> to create an outline *Students verify the logic</a:t>
            </a:r>
          </a:p>
          <a:p>
            <a:pPr marL="1200150" indent="-514350">
              <a:spcAft>
                <a:spcPts val="1200"/>
              </a:spcAft>
              <a:buFontTx/>
              <a:buAutoNum type="arabicPeriod"/>
            </a:pPr>
            <a:endParaRPr lang="en-US" sz="1200" b="1" dirty="0">
              <a:latin typeface="Arial" panose="020B0604020202020204" pitchFamily="34" charset="0"/>
            </a:endParaRPr>
          </a:p>
          <a:p>
            <a:pPr marL="1200150" indent="-514350">
              <a:spcAft>
                <a:spcPts val="1200"/>
              </a:spcAft>
              <a:buFontTx/>
              <a:buAutoNum type="arabicPeriod"/>
            </a:pPr>
            <a:r>
              <a:rPr lang="en-US" sz="2100" b="1" dirty="0" err="1">
                <a:latin typeface="Arial" panose="020B0604020202020204" pitchFamily="34" charset="0"/>
              </a:rPr>
              <a:t>ChatGPT</a:t>
            </a:r>
            <a:r>
              <a:rPr lang="en-US" sz="2100" b="1" dirty="0">
                <a:latin typeface="Arial" panose="020B0604020202020204" pitchFamily="34" charset="0"/>
              </a:rPr>
              <a:t> creates *Students check for coherence &amp; adds personalization</a:t>
            </a:r>
          </a:p>
          <a:p>
            <a:pPr marL="1200150" indent="-514350">
              <a:spcAft>
                <a:spcPts val="1200"/>
              </a:spcAft>
              <a:buFontTx/>
              <a:buAutoNum type="arabicPeriod"/>
            </a:pPr>
            <a:endParaRPr lang="en-US" sz="150" b="1" dirty="0">
              <a:latin typeface="Arial" panose="020B0604020202020204" pitchFamily="34" charset="0"/>
            </a:endParaRPr>
          </a:p>
          <a:p>
            <a:pPr marL="1200150" indent="-514350">
              <a:spcAft>
                <a:spcPts val="1200"/>
              </a:spcAft>
              <a:buFontTx/>
              <a:buAutoNum type="arabicPeriod"/>
            </a:pPr>
            <a:r>
              <a:rPr lang="en-US" sz="2100" b="1" dirty="0" err="1">
                <a:latin typeface="Arial" panose="020B0604020202020204" pitchFamily="34" charset="0"/>
              </a:rPr>
              <a:t>ChatGPT</a:t>
            </a:r>
            <a:r>
              <a:rPr lang="en-US" sz="2100" b="1" dirty="0">
                <a:latin typeface="Arial" panose="020B0604020202020204" pitchFamily="34" charset="0"/>
              </a:rPr>
              <a:t> gives feedback *Students verify, thoroughly checking citations/references</a:t>
            </a:r>
          </a:p>
          <a:p>
            <a:pPr marL="1200150" indent="-514350">
              <a:spcAft>
                <a:spcPts val="1200"/>
              </a:spcAft>
              <a:buFontTx/>
              <a:buAutoNum type="arabicPeriod"/>
            </a:pPr>
            <a:endParaRPr lang="en-US" sz="150" b="1" dirty="0">
              <a:latin typeface="Arial" panose="020B0604020202020204" pitchFamily="34" charset="0"/>
            </a:endParaRPr>
          </a:p>
          <a:p>
            <a:pPr marL="1200150" indent="-514350">
              <a:buFont typeface="+mj-lt"/>
              <a:buAutoNum type="arabicPeriod"/>
            </a:pPr>
            <a:r>
              <a:rPr lang="en-US" sz="2000" b="1" dirty="0" err="1">
                <a:latin typeface="Arial" panose="020B0604020202020204" pitchFamily="34" charset="0"/>
              </a:rPr>
              <a:t>ChatGPT</a:t>
            </a:r>
            <a:r>
              <a:rPr lang="en-US" sz="2000" b="1" dirty="0">
                <a:latin typeface="Arial" panose="020B0604020202020204" pitchFamily="34" charset="0"/>
              </a:rPr>
              <a:t> implements feedback *Students verify, checks rubric</a:t>
            </a:r>
          </a:p>
          <a:p>
            <a:pPr marL="1200150" indent="-514350">
              <a:spcAft>
                <a:spcPts val="1200"/>
              </a:spcAft>
              <a:buFont typeface="+mj-lt"/>
              <a:buAutoNum type="arabicPeriod"/>
            </a:pPr>
            <a:endParaRPr lang="en-US" sz="1000" b="1" dirty="0">
              <a:latin typeface="Arial" panose="020B0604020202020204" pitchFamily="34" charset="0"/>
            </a:endParaRPr>
          </a:p>
          <a:p>
            <a:pPr marL="1200150" indent="-514350">
              <a:spcAft>
                <a:spcPts val="1200"/>
              </a:spcAft>
              <a:buFont typeface="+mj-lt"/>
              <a:buAutoNum type="arabicPeriod"/>
            </a:pPr>
            <a:r>
              <a:rPr lang="en-US" sz="2000" b="1" dirty="0" err="1">
                <a:latin typeface="Arial" panose="020B0604020202020204" pitchFamily="34" charset="0"/>
              </a:rPr>
              <a:t>ChatGPT</a:t>
            </a:r>
            <a:r>
              <a:rPr lang="en-US" sz="2000" b="1" dirty="0">
                <a:latin typeface="Arial" panose="020B0604020202020204" pitchFamily="34" charset="0"/>
              </a:rPr>
              <a:t> used to review *Student submits final </a:t>
            </a:r>
            <a:r>
              <a:rPr lang="en-US" sz="2000" b="1" dirty="0" smtClean="0">
                <a:latin typeface="Arial" panose="020B0604020202020204" pitchFamily="34" charset="0"/>
              </a:rPr>
              <a:t>version</a:t>
            </a:r>
            <a:endParaRPr lang="en-US" sz="2100" b="1" dirty="0">
              <a:latin typeface="Calibri" panose="020F0502020204030204" pitchFamily="34" charset="0"/>
            </a:endParaRPr>
          </a:p>
        </p:txBody>
      </p:sp>
      <p:sp>
        <p:nvSpPr>
          <p:cNvPr id="17" name="Rectangle 16"/>
          <p:cNvSpPr/>
          <p:nvPr/>
        </p:nvSpPr>
        <p:spPr>
          <a:xfrm>
            <a:off x="12115799" y="2016623"/>
            <a:ext cx="5972448" cy="7981672"/>
          </a:xfrm>
          <a:prstGeom prst="rect">
            <a:avLst/>
          </a:prstGeom>
        </p:spPr>
        <p:txBody>
          <a:bodyPr wrap="square">
            <a:spAutoFit/>
          </a:bodyPr>
          <a:lstStyle/>
          <a:p>
            <a:pPr marL="1200150" indent="-514350">
              <a:spcAft>
                <a:spcPts val="1200"/>
              </a:spcAft>
              <a:buAutoNum type="arabicPeriod"/>
            </a:pPr>
            <a:r>
              <a:rPr lang="en-US" sz="2100" b="1" dirty="0">
                <a:latin typeface="Arial" panose="020B0604020202020204" pitchFamily="34" charset="0"/>
              </a:rPr>
              <a:t>Done in class, use specific </a:t>
            </a:r>
            <a:r>
              <a:rPr lang="en-US" sz="2100" b="1" dirty="0" smtClean="0">
                <a:latin typeface="Arial" panose="020B0604020202020204" pitchFamily="34" charset="0"/>
              </a:rPr>
              <a:t>sources (could include in class info to use)</a:t>
            </a:r>
            <a:endParaRPr lang="en-US" sz="2100" b="1" dirty="0">
              <a:latin typeface="Calibri" panose="020F0502020204030204" pitchFamily="34" charset="0"/>
            </a:endParaRPr>
          </a:p>
          <a:p>
            <a:pPr marL="1200150" indent="-514350">
              <a:spcAft>
                <a:spcPts val="1200"/>
              </a:spcAft>
              <a:buAutoNum type="arabicPeriod"/>
            </a:pPr>
            <a:endParaRPr lang="en-US" sz="1400" b="1" dirty="0">
              <a:latin typeface="Arial" panose="020B0604020202020204" pitchFamily="34" charset="0"/>
            </a:endParaRPr>
          </a:p>
          <a:p>
            <a:pPr marL="1200150" indent="-514350">
              <a:spcAft>
                <a:spcPts val="1200"/>
              </a:spcAft>
              <a:buAutoNum type="arabicPeriod"/>
            </a:pPr>
            <a:r>
              <a:rPr lang="en-US" sz="2100" b="1" dirty="0">
                <a:latin typeface="Arial" panose="020B0604020202020204" pitchFamily="34" charset="0"/>
              </a:rPr>
              <a:t>Done in class, require a mind map / visual representation</a:t>
            </a:r>
            <a:endParaRPr lang="en-US" sz="2100" b="1" dirty="0">
              <a:latin typeface="Calibri" panose="020F0502020204030204" pitchFamily="34" charset="0"/>
            </a:endParaRPr>
          </a:p>
          <a:p>
            <a:pPr marL="1200150" indent="-514350">
              <a:spcAft>
                <a:spcPts val="1200"/>
              </a:spcAft>
              <a:buAutoNum type="arabicPeriod"/>
            </a:pPr>
            <a:endParaRPr lang="en-US" sz="1800" b="1" dirty="0">
              <a:latin typeface="Arial" panose="020B0604020202020204" pitchFamily="34" charset="0"/>
            </a:endParaRPr>
          </a:p>
          <a:p>
            <a:pPr marL="1200150" indent="-514350">
              <a:spcAft>
                <a:spcPts val="1200"/>
              </a:spcAft>
              <a:buAutoNum type="arabicPeriod"/>
            </a:pPr>
            <a:r>
              <a:rPr lang="en-US" sz="2100" b="1" dirty="0">
                <a:latin typeface="Arial" panose="020B0604020202020204" pitchFamily="34" charset="0"/>
              </a:rPr>
              <a:t>Done in class, require specific-personal reasons, class discussion component, answer why</a:t>
            </a:r>
          </a:p>
          <a:p>
            <a:pPr marL="1200150" indent="-514350">
              <a:spcAft>
                <a:spcPts val="1200"/>
              </a:spcAft>
              <a:buFontTx/>
              <a:buAutoNum type="arabicPeriod"/>
            </a:pPr>
            <a:endParaRPr lang="en-US" sz="450" b="1" dirty="0">
              <a:latin typeface="Arial" panose="020B0604020202020204" pitchFamily="34" charset="0"/>
            </a:endParaRPr>
          </a:p>
          <a:p>
            <a:pPr marL="1200150" indent="-514350">
              <a:spcAft>
                <a:spcPts val="1200"/>
              </a:spcAft>
              <a:buFontTx/>
              <a:buAutoNum type="arabicPeriod"/>
            </a:pPr>
            <a:r>
              <a:rPr lang="en-US" sz="2100" b="1" dirty="0">
                <a:latin typeface="Arial" panose="020B0604020202020204" pitchFamily="34" charset="0"/>
              </a:rPr>
              <a:t>Highly local/post 2021 content, include class discussion</a:t>
            </a:r>
            <a:r>
              <a:rPr lang="en-US" sz="2100" dirty="0">
                <a:latin typeface="Arial" panose="020B0604020202020204" pitchFamily="34" charset="0"/>
              </a:rPr>
              <a:t> (answer why)</a:t>
            </a:r>
            <a:r>
              <a:rPr lang="en-US" sz="2100" b="1" dirty="0">
                <a:latin typeface="Arial" panose="020B0604020202020204" pitchFamily="34" charset="0"/>
              </a:rPr>
              <a:t>, annotated bibliography</a:t>
            </a:r>
            <a:endParaRPr lang="en-US" sz="1200" b="1" dirty="0">
              <a:latin typeface="Arial" panose="020B0604020202020204" pitchFamily="34" charset="0"/>
            </a:endParaRPr>
          </a:p>
          <a:p>
            <a:pPr marL="1200150" indent="-514350">
              <a:spcAft>
                <a:spcPts val="1200"/>
              </a:spcAft>
              <a:buFontTx/>
              <a:buAutoNum type="arabicPeriod"/>
            </a:pPr>
            <a:endParaRPr lang="en-US" sz="150" b="1" dirty="0">
              <a:latin typeface="Arial" panose="020B0604020202020204" pitchFamily="34" charset="0"/>
            </a:endParaRPr>
          </a:p>
          <a:p>
            <a:pPr marL="1200150" indent="-514350">
              <a:spcAft>
                <a:spcPts val="1200"/>
              </a:spcAft>
              <a:buFontTx/>
              <a:buAutoNum type="arabicPeriod"/>
            </a:pPr>
            <a:endParaRPr lang="en-US" sz="750" b="1" dirty="0">
              <a:latin typeface="Arial" panose="020B0604020202020204" pitchFamily="34" charset="0"/>
            </a:endParaRPr>
          </a:p>
          <a:p>
            <a:pPr marL="1200150" indent="-514350">
              <a:spcAft>
                <a:spcPts val="1200"/>
              </a:spcAft>
              <a:buFontTx/>
              <a:buAutoNum type="arabicPeriod"/>
            </a:pPr>
            <a:r>
              <a:rPr lang="en-US" sz="2100" b="1" dirty="0">
                <a:latin typeface="Arial" panose="020B0604020202020204" pitchFamily="34" charset="0"/>
              </a:rPr>
              <a:t>Conduct in-class Peer Evaluations</a:t>
            </a:r>
          </a:p>
          <a:p>
            <a:pPr marL="1200150" indent="-514350">
              <a:spcAft>
                <a:spcPts val="1200"/>
              </a:spcAft>
              <a:buFont typeface="+mj-lt"/>
              <a:buAutoNum type="arabicPeriod"/>
            </a:pPr>
            <a:endParaRPr lang="en-US" sz="1100" b="1" dirty="0">
              <a:latin typeface="Arial" panose="020B0604020202020204" pitchFamily="34" charset="0"/>
            </a:endParaRPr>
          </a:p>
          <a:p>
            <a:pPr marL="1200150" indent="-514350">
              <a:spcAft>
                <a:spcPts val="150"/>
              </a:spcAft>
              <a:buFont typeface="+mj-lt"/>
              <a:buAutoNum type="arabicPeriod"/>
            </a:pPr>
            <a:r>
              <a:rPr lang="en-US" sz="2100" b="1" dirty="0">
                <a:latin typeface="Arial" panose="020B0604020202020204" pitchFamily="34" charset="0"/>
              </a:rPr>
              <a:t>Discuss in class, annotated bibliography, answer why changes made</a:t>
            </a:r>
          </a:p>
          <a:p>
            <a:pPr marL="1200150" indent="-514350">
              <a:spcAft>
                <a:spcPts val="1200"/>
              </a:spcAft>
              <a:buFont typeface="+mj-lt"/>
              <a:buAutoNum type="arabicPeriod"/>
            </a:pPr>
            <a:endParaRPr lang="en-US" sz="150" b="1" dirty="0">
              <a:latin typeface="Arial" panose="020B0604020202020204" pitchFamily="34" charset="0"/>
            </a:endParaRPr>
          </a:p>
          <a:p>
            <a:pPr marL="1200150" indent="-514350">
              <a:spcAft>
                <a:spcPts val="1200"/>
              </a:spcAft>
              <a:buFont typeface="+mj-lt"/>
              <a:buAutoNum type="arabicPeriod"/>
            </a:pPr>
            <a:r>
              <a:rPr lang="en-US" sz="2100" b="1" dirty="0">
                <a:latin typeface="Arial" panose="020B0604020202020204" pitchFamily="34" charset="0"/>
              </a:rPr>
              <a:t>Student conducts final review, compares to rubric and submits</a:t>
            </a:r>
          </a:p>
        </p:txBody>
      </p:sp>
      <p:pic>
        <p:nvPicPr>
          <p:cNvPr id="25" name="Picture 2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773" y="114170"/>
            <a:ext cx="1912226" cy="921297"/>
          </a:xfrm>
          <a:prstGeom prst="rect">
            <a:avLst/>
          </a:prstGeom>
        </p:spPr>
      </p:pic>
    </p:spTree>
    <p:extLst>
      <p:ext uri="{BB962C8B-B14F-4D97-AF65-F5344CB8AC3E}">
        <p14:creationId xmlns:p14="http://schemas.microsoft.com/office/powerpoint/2010/main" val="92888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Marker/>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733929" y="0"/>
            <a:ext cx="19021928" cy="10287000"/>
          </a:xfrm>
          <a:prstGeom prst="rect">
            <a:avLst/>
          </a:prstGeom>
        </p:spPr>
      </p:pic>
      <p:sp>
        <p:nvSpPr>
          <p:cNvPr id="5" name="TextBox 4"/>
          <p:cNvSpPr txBox="1"/>
          <p:nvPr/>
        </p:nvSpPr>
        <p:spPr>
          <a:xfrm>
            <a:off x="4297136" y="39535"/>
            <a:ext cx="8186273" cy="1477328"/>
          </a:xfrm>
          <a:prstGeom prst="rect">
            <a:avLst/>
          </a:prstGeom>
          <a:noFill/>
        </p:spPr>
        <p:txBody>
          <a:bodyPr wrap="square" rtlCol="0">
            <a:spAutoFit/>
          </a:bodyPr>
          <a:lstStyle/>
          <a:p>
            <a:pPr algn="ctr"/>
            <a:r>
              <a:rPr lang="en-US" sz="3000" b="1" dirty="0" err="1">
                <a:solidFill>
                  <a:schemeClr val="bg1"/>
                </a:solidFill>
                <a:effectLst>
                  <a:outerShdw blurRad="38100" dist="38100" dir="2700000" algn="tl">
                    <a:srgbClr val="000000">
                      <a:alpha val="43137"/>
                    </a:srgbClr>
                  </a:outerShdw>
                </a:effectLst>
              </a:rPr>
              <a:t>ChatGPT</a:t>
            </a:r>
            <a:r>
              <a:rPr lang="en-US" sz="3000" b="1" dirty="0">
                <a:solidFill>
                  <a:schemeClr val="bg1"/>
                </a:solidFill>
                <a:effectLst>
                  <a:outerShdw blurRad="38100" dist="38100" dir="2700000" algn="tl">
                    <a:srgbClr val="000000">
                      <a:alpha val="43137"/>
                    </a:srgbClr>
                  </a:outerShdw>
                </a:effectLst>
              </a:rPr>
              <a:t>: </a:t>
            </a:r>
            <a:r>
              <a:rPr lang="en-US" sz="3000" dirty="0">
                <a:solidFill>
                  <a:schemeClr val="bg1"/>
                </a:solidFill>
                <a:effectLst>
                  <a:outerShdw blurRad="38100" dist="38100" dir="2700000" algn="tl">
                    <a:srgbClr val="000000">
                      <a:alpha val="43137"/>
                    </a:srgbClr>
                  </a:outerShdw>
                </a:effectLst>
              </a:rPr>
              <a:t>New, highly advanced, free AI system </a:t>
            </a:r>
          </a:p>
          <a:p>
            <a:pPr algn="ctr"/>
            <a:r>
              <a:rPr lang="en-US" sz="3000" dirty="0">
                <a:solidFill>
                  <a:schemeClr val="bg1"/>
                </a:solidFill>
                <a:effectLst>
                  <a:outerShdw blurRad="38100" dist="38100" dir="2700000" algn="tl">
                    <a:srgbClr val="000000">
                      <a:alpha val="43137"/>
                    </a:srgbClr>
                  </a:outerShdw>
                </a:effectLst>
              </a:rPr>
              <a:t>(</a:t>
            </a:r>
            <a:r>
              <a:rPr lang="en-US" sz="3000" dirty="0" err="1">
                <a:solidFill>
                  <a:schemeClr val="bg1"/>
                </a:solidFill>
                <a:effectLst>
                  <a:outerShdw blurRad="38100" dist="38100" dir="2700000" algn="tl">
                    <a:srgbClr val="000000">
                      <a:alpha val="43137"/>
                    </a:srgbClr>
                  </a:outerShdw>
                </a:effectLst>
              </a:rPr>
              <a:t>Chatbot</a:t>
            </a:r>
            <a:r>
              <a:rPr lang="en-US" sz="3000" dirty="0">
                <a:solidFill>
                  <a:schemeClr val="bg1"/>
                </a:solidFill>
                <a:effectLst>
                  <a:outerShdw blurRad="38100" dist="38100" dir="2700000" algn="tl">
                    <a:srgbClr val="000000">
                      <a:alpha val="43137"/>
                    </a:srgbClr>
                  </a:outerShdw>
                </a:effectLst>
              </a:rPr>
              <a:t>/AI-Assistant) developed by </a:t>
            </a:r>
            <a:r>
              <a:rPr lang="en-US" sz="3000" dirty="0" err="1">
                <a:solidFill>
                  <a:schemeClr val="bg1"/>
                </a:solidFill>
                <a:effectLst>
                  <a:outerShdw blurRad="38100" dist="38100" dir="2700000" algn="tl">
                    <a:srgbClr val="000000">
                      <a:alpha val="43137"/>
                    </a:srgbClr>
                  </a:outerShdw>
                </a:effectLst>
              </a:rPr>
              <a:t>OpenAI</a:t>
            </a:r>
            <a:endParaRPr lang="en-US" sz="3000" dirty="0">
              <a:solidFill>
                <a:schemeClr val="bg1"/>
              </a:solidFill>
              <a:effectLst>
                <a:outerShdw blurRad="38100" dist="38100" dir="2700000" algn="tl">
                  <a:srgbClr val="000000">
                    <a:alpha val="43137"/>
                  </a:srgbClr>
                </a:outerShdw>
              </a:effectLst>
            </a:endParaRPr>
          </a:p>
          <a:p>
            <a:pPr algn="ctr"/>
            <a:endParaRPr lang="en-US" sz="30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4592547" y="9936587"/>
            <a:ext cx="7994624" cy="334707"/>
          </a:xfrm>
          <a:prstGeom prst="rect">
            <a:avLst/>
          </a:prstGeom>
          <a:noFill/>
        </p:spPr>
        <p:txBody>
          <a:bodyPr wrap="none" rtlCol="0">
            <a:spAutoFit/>
          </a:bodyPr>
          <a:lstStyle/>
          <a:p>
            <a:r>
              <a:rPr lang="en-US" sz="1575" i="1" dirty="0">
                <a:solidFill>
                  <a:schemeClr val="bg1">
                    <a:lumMod val="75000"/>
                  </a:schemeClr>
                </a:solidFill>
                <a:latin typeface="Arial" panose="020B0604020202020204" pitchFamily="34" charset="0"/>
                <a:cs typeface="Arial" panose="020B0604020202020204" pitchFamily="34" charset="0"/>
              </a:rPr>
              <a:t>Created by the Center for Teaching and Learning at the American University of Armenia</a:t>
            </a:r>
          </a:p>
        </p:txBody>
      </p:sp>
      <p:sp>
        <p:nvSpPr>
          <p:cNvPr id="11" name="TextBox 10"/>
          <p:cNvSpPr txBox="1"/>
          <p:nvPr/>
        </p:nvSpPr>
        <p:spPr>
          <a:xfrm>
            <a:off x="13465226" y="149629"/>
            <a:ext cx="4597734" cy="830997"/>
          </a:xfrm>
          <a:prstGeom prst="rect">
            <a:avLst/>
          </a:prstGeom>
          <a:noFill/>
          <a:ln>
            <a:solidFill>
              <a:srgbClr val="E1E1E2"/>
            </a:solidFill>
          </a:ln>
        </p:spPr>
        <p:txBody>
          <a:bodyPr wrap="none" rtlCol="0">
            <a:spAutoFit/>
          </a:bodyPr>
          <a:lstStyle/>
          <a:p>
            <a:pPr algn="ctr"/>
            <a:r>
              <a:rPr lang="en-US" sz="2400" b="1" dirty="0" err="1" smtClean="0">
                <a:solidFill>
                  <a:schemeClr val="bg1">
                    <a:lumMod val="95000"/>
                  </a:schemeClr>
                </a:solidFill>
                <a:latin typeface="Arial" panose="020B0604020202020204" pitchFamily="34" charset="0"/>
                <a:cs typeface="Arial" panose="020B0604020202020204" pitchFamily="34" charset="0"/>
              </a:rPr>
              <a:t>ChatGPT</a:t>
            </a:r>
            <a:r>
              <a:rPr lang="en-US" sz="2400" b="1" dirty="0" smtClean="0">
                <a:solidFill>
                  <a:schemeClr val="bg1">
                    <a:lumMod val="95000"/>
                  </a:schemeClr>
                </a:solidFill>
                <a:latin typeface="Arial" panose="020B0604020202020204" pitchFamily="34" charset="0"/>
                <a:cs typeface="Arial" panose="020B0604020202020204" pitchFamily="34" charset="0"/>
              </a:rPr>
              <a:t> freely </a:t>
            </a:r>
            <a:r>
              <a:rPr lang="en-US" sz="2400" b="1" dirty="0">
                <a:solidFill>
                  <a:schemeClr val="bg1">
                    <a:lumMod val="95000"/>
                  </a:schemeClr>
                </a:solidFill>
                <a:latin typeface="Arial" panose="020B0604020202020204" pitchFamily="34" charset="0"/>
                <a:cs typeface="Arial" panose="020B0604020202020204" pitchFamily="34" charset="0"/>
              </a:rPr>
              <a:t>accessible at: </a:t>
            </a:r>
          </a:p>
          <a:p>
            <a:pPr algn="ctr"/>
            <a:r>
              <a:rPr lang="en-US" sz="2400" b="1" dirty="0">
                <a:solidFill>
                  <a:schemeClr val="bg1">
                    <a:lumMod val="95000"/>
                  </a:schemeClr>
                </a:solidFill>
                <a:latin typeface="Arial" panose="020B0604020202020204" pitchFamily="34" charset="0"/>
                <a:cs typeface="Arial" panose="020B0604020202020204" pitchFamily="34" charset="0"/>
              </a:rPr>
              <a:t>https://chat.openai.com/chat</a:t>
            </a:r>
          </a:p>
        </p:txBody>
      </p:sp>
      <p:sp>
        <p:nvSpPr>
          <p:cNvPr id="4" name="Rectangle 3"/>
          <p:cNvSpPr/>
          <p:nvPr/>
        </p:nvSpPr>
        <p:spPr>
          <a:xfrm>
            <a:off x="-111409" y="1140897"/>
            <a:ext cx="18286553" cy="8875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4050"/>
          </a:p>
        </p:txBody>
      </p:sp>
      <p:sp>
        <p:nvSpPr>
          <p:cNvPr id="7" name="TextBox 6"/>
          <p:cNvSpPr txBox="1"/>
          <p:nvPr/>
        </p:nvSpPr>
        <p:spPr>
          <a:xfrm flipH="1">
            <a:off x="22274" y="1145894"/>
            <a:ext cx="4727750" cy="824841"/>
          </a:xfrm>
          <a:prstGeom prst="rect">
            <a:avLst/>
          </a:prstGeom>
          <a:noFill/>
        </p:spPr>
        <p:txBody>
          <a:bodyPr wrap="square" rtlCol="0">
            <a:spAutoFit/>
          </a:bodyPr>
          <a:lstStyle/>
          <a:p>
            <a:pPr algn="ctr">
              <a:lnSpc>
                <a:spcPct val="85000"/>
              </a:lnSpc>
            </a:pPr>
            <a:r>
              <a:rPr lang="en-US" sz="2800" b="1" dirty="0">
                <a:latin typeface="Arial" panose="020B0604020202020204" pitchFamily="34" charset="0"/>
                <a:cs typeface="Arial" panose="020B0604020202020204" pitchFamily="34" charset="0"/>
              </a:rPr>
              <a:t>Ways to </a:t>
            </a:r>
            <a:r>
              <a:rPr lang="en-US" sz="2800" b="1" dirty="0">
                <a:solidFill>
                  <a:schemeClr val="accent6">
                    <a:lumMod val="50000"/>
                  </a:schemeClr>
                </a:solidFill>
                <a:latin typeface="Arial" panose="020B0604020202020204" pitchFamily="34" charset="0"/>
                <a:cs typeface="Arial" panose="020B0604020202020204" pitchFamily="34" charset="0"/>
              </a:rPr>
              <a:t>INTEGRATE/USE </a:t>
            </a:r>
            <a:r>
              <a:rPr lang="en-US" sz="2800" b="1" dirty="0" err="1">
                <a:latin typeface="Arial" panose="020B0604020202020204" pitchFamily="34" charset="0"/>
                <a:cs typeface="Arial" panose="020B0604020202020204" pitchFamily="34" charset="0"/>
              </a:rPr>
              <a:t>ChatGPT</a:t>
            </a:r>
            <a:endParaRPr lang="en-US" sz="2800" b="1" dirty="0">
              <a:latin typeface="Arial" panose="020B0604020202020204" pitchFamily="34" charset="0"/>
              <a:cs typeface="Arial" panose="020B0604020202020204" pitchFamily="34" charset="0"/>
            </a:endParaRPr>
          </a:p>
        </p:txBody>
      </p:sp>
      <p:sp>
        <p:nvSpPr>
          <p:cNvPr id="12" name="TextBox 11"/>
          <p:cNvSpPr txBox="1"/>
          <p:nvPr/>
        </p:nvSpPr>
        <p:spPr>
          <a:xfrm flipH="1">
            <a:off x="12635397" y="1140109"/>
            <a:ext cx="5564529" cy="824841"/>
          </a:xfrm>
          <a:prstGeom prst="rect">
            <a:avLst/>
          </a:prstGeom>
          <a:noFill/>
        </p:spPr>
        <p:txBody>
          <a:bodyPr wrap="square" rtlCol="0">
            <a:spAutoFit/>
          </a:bodyPr>
          <a:lstStyle/>
          <a:p>
            <a:pPr algn="ctr">
              <a:lnSpc>
                <a:spcPct val="85000"/>
              </a:lnSpc>
            </a:pPr>
            <a:r>
              <a:rPr lang="en-US" sz="2800" b="1" dirty="0">
                <a:latin typeface="Arial" panose="020B0604020202020204" pitchFamily="34" charset="0"/>
                <a:cs typeface="Arial" panose="020B0604020202020204" pitchFamily="34" charset="0"/>
              </a:rPr>
              <a:t>Ways to Make Assignments More </a:t>
            </a:r>
            <a:r>
              <a:rPr lang="en-US" sz="2800" b="1" dirty="0">
                <a:solidFill>
                  <a:srgbClr val="C00000"/>
                </a:solidFill>
                <a:latin typeface="Arial" panose="020B0604020202020204" pitchFamily="34" charset="0"/>
                <a:cs typeface="Arial" panose="020B0604020202020204" pitchFamily="34" charset="0"/>
              </a:rPr>
              <a:t>Resistant</a:t>
            </a:r>
            <a:r>
              <a:rPr lang="en-US" sz="2800" b="1" dirty="0">
                <a:latin typeface="Arial" panose="020B0604020202020204" pitchFamily="34" charset="0"/>
                <a:cs typeface="Arial" panose="020B0604020202020204" pitchFamily="34" charset="0"/>
              </a:rPr>
              <a:t> to </a:t>
            </a:r>
            <a:r>
              <a:rPr lang="en-US" sz="2800" b="1" dirty="0" err="1">
                <a:latin typeface="Arial" panose="020B0604020202020204" pitchFamily="34" charset="0"/>
                <a:cs typeface="Arial" panose="020B0604020202020204" pitchFamily="34" charset="0"/>
              </a:rPr>
              <a:t>ChatGPT</a:t>
            </a:r>
            <a:r>
              <a:rPr lang="en-US" sz="2800" b="1" dirty="0">
                <a:latin typeface="Arial" panose="020B0604020202020204" pitchFamily="34" charset="0"/>
                <a:cs typeface="Arial" panose="020B0604020202020204" pitchFamily="34" charset="0"/>
              </a:rPr>
              <a:t> use</a:t>
            </a:r>
          </a:p>
        </p:txBody>
      </p:sp>
      <p:sp>
        <p:nvSpPr>
          <p:cNvPr id="13" name="TextBox 12"/>
          <p:cNvSpPr txBox="1"/>
          <p:nvPr/>
        </p:nvSpPr>
        <p:spPr>
          <a:xfrm>
            <a:off x="5622392" y="1168499"/>
            <a:ext cx="6069162" cy="738664"/>
          </a:xfrm>
          <a:prstGeom prst="rect">
            <a:avLst/>
          </a:prstGeom>
          <a:noFill/>
        </p:spPr>
        <p:txBody>
          <a:bodyPr wrap="none" rtlCol="0">
            <a:spAutoFit/>
          </a:bodyPr>
          <a:lstStyle/>
          <a:p>
            <a:r>
              <a:rPr lang="en-US" sz="4200" b="1" dirty="0">
                <a:solidFill>
                  <a:srgbClr val="002060"/>
                </a:solidFill>
                <a:latin typeface="Arial" panose="020B0604020202020204" pitchFamily="34" charset="0"/>
              </a:rPr>
              <a:t>7-Step Writing Process</a:t>
            </a:r>
            <a:endParaRPr lang="en-US" sz="4200" dirty="0">
              <a:solidFill>
                <a:srgbClr val="002060"/>
              </a:solidFill>
              <a:latin typeface="Calibri" panose="020F0502020204030204" pitchFamily="34" charset="0"/>
            </a:endParaRPr>
          </a:p>
        </p:txBody>
      </p:sp>
      <p:sp>
        <p:nvSpPr>
          <p:cNvPr id="8" name="Rectangle 7"/>
          <p:cNvSpPr/>
          <p:nvPr/>
        </p:nvSpPr>
        <p:spPr>
          <a:xfrm>
            <a:off x="-111409" y="1892189"/>
            <a:ext cx="18286553" cy="9715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4050"/>
          </a:p>
        </p:txBody>
      </p:sp>
      <p:sp>
        <p:nvSpPr>
          <p:cNvPr id="19" name="Rectangle 18"/>
          <p:cNvSpPr/>
          <p:nvPr/>
        </p:nvSpPr>
        <p:spPr>
          <a:xfrm>
            <a:off x="-96939" y="4285245"/>
            <a:ext cx="18272082" cy="117510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4050"/>
          </a:p>
        </p:txBody>
      </p:sp>
      <p:sp>
        <p:nvSpPr>
          <p:cNvPr id="22" name="Rectangle 21"/>
          <p:cNvSpPr/>
          <p:nvPr/>
        </p:nvSpPr>
        <p:spPr>
          <a:xfrm>
            <a:off x="-117519" y="6912689"/>
            <a:ext cx="18292662" cy="117510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4050"/>
          </a:p>
        </p:txBody>
      </p:sp>
      <p:sp>
        <p:nvSpPr>
          <p:cNvPr id="23" name="Rectangle 22"/>
          <p:cNvSpPr/>
          <p:nvPr/>
        </p:nvSpPr>
        <p:spPr>
          <a:xfrm>
            <a:off x="-96939" y="9062601"/>
            <a:ext cx="18254936" cy="9349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4050"/>
          </a:p>
        </p:txBody>
      </p:sp>
      <p:sp>
        <p:nvSpPr>
          <p:cNvPr id="14" name="Rectangle 13"/>
          <p:cNvSpPr/>
          <p:nvPr/>
        </p:nvSpPr>
        <p:spPr>
          <a:xfrm>
            <a:off x="4219741" y="1892189"/>
            <a:ext cx="8229599" cy="7802136"/>
          </a:xfrm>
          <a:prstGeom prst="rect">
            <a:avLst/>
          </a:prstGeom>
        </p:spPr>
        <p:txBody>
          <a:bodyPr wrap="square">
            <a:spAutoFit/>
          </a:bodyPr>
          <a:lstStyle/>
          <a:p>
            <a:pPr marL="1200150" indent="-514350">
              <a:spcAft>
                <a:spcPts val="1200"/>
              </a:spcAft>
              <a:buFont typeface="+mj-lt"/>
              <a:buAutoNum type="arabicPeriod"/>
            </a:pPr>
            <a:r>
              <a:rPr lang="en-US" sz="2400" b="1" dirty="0">
                <a:latin typeface="Arial" panose="020B0604020202020204" pitchFamily="34" charset="0"/>
              </a:rPr>
              <a:t>CHOOSING A TOPIC:</a:t>
            </a:r>
            <a:r>
              <a:rPr lang="en-US" sz="2100" b="1" dirty="0">
                <a:latin typeface="Arial" panose="020B0604020202020204" pitchFamily="34" charset="0"/>
              </a:rPr>
              <a:t> Contemplate, research, and reflect, then decide on the appropriate essay topic. </a:t>
            </a:r>
            <a:endParaRPr lang="en-US" sz="2100" b="1" i="1" dirty="0">
              <a:latin typeface="Arial" panose="020B0604020202020204" pitchFamily="34" charset="0"/>
            </a:endParaRPr>
          </a:p>
          <a:p>
            <a:pPr marL="1200150" indent="-514350">
              <a:spcAft>
                <a:spcPts val="1200"/>
              </a:spcAft>
              <a:buFont typeface="+mj-lt"/>
              <a:buAutoNum type="arabicPeriod"/>
            </a:pPr>
            <a:endParaRPr lang="en-US" sz="1500" b="1" dirty="0">
              <a:latin typeface="Arial" panose="020B0604020202020204" pitchFamily="34" charset="0"/>
            </a:endParaRPr>
          </a:p>
          <a:p>
            <a:pPr marL="1200150" indent="-514350">
              <a:spcAft>
                <a:spcPts val="1200"/>
              </a:spcAft>
              <a:buFont typeface="+mj-lt"/>
              <a:buAutoNum type="arabicPeriod"/>
            </a:pPr>
            <a:r>
              <a:rPr lang="en-US" sz="2400" b="1" dirty="0">
                <a:latin typeface="Arial" panose="020B0604020202020204" pitchFamily="34" charset="0"/>
              </a:rPr>
              <a:t>BRAINSTORMING:</a:t>
            </a:r>
            <a:r>
              <a:rPr lang="en-US" sz="2100" b="1" dirty="0">
                <a:latin typeface="Arial" panose="020B0604020202020204" pitchFamily="34" charset="0"/>
              </a:rPr>
              <a:t> Come up with as many good &amp; bad ideas as you can. Review and select the best one. </a:t>
            </a:r>
            <a:endParaRPr lang="en-US" sz="2100" b="1" i="1" dirty="0">
              <a:latin typeface="Arial" panose="020B0604020202020204" pitchFamily="34" charset="0"/>
            </a:endParaRPr>
          </a:p>
          <a:p>
            <a:pPr marL="1200150" indent="-514350">
              <a:spcAft>
                <a:spcPts val="1200"/>
              </a:spcAft>
              <a:buFont typeface="+mj-lt"/>
              <a:buAutoNum type="arabicPeriod"/>
            </a:pPr>
            <a:endParaRPr lang="en-US" sz="450" b="1" dirty="0">
              <a:latin typeface="Arial" panose="020B0604020202020204" pitchFamily="34" charset="0"/>
            </a:endParaRPr>
          </a:p>
          <a:p>
            <a:pPr marL="1200150" indent="-514350">
              <a:spcAft>
                <a:spcPts val="1200"/>
              </a:spcAft>
              <a:buFont typeface="+mj-lt"/>
              <a:buAutoNum type="arabicPeriod"/>
            </a:pPr>
            <a:r>
              <a:rPr lang="en-US" sz="2400" b="1" dirty="0">
                <a:latin typeface="Arial" panose="020B0604020202020204" pitchFamily="34" charset="0"/>
              </a:rPr>
              <a:t>OUTLINING: </a:t>
            </a:r>
            <a:r>
              <a:rPr lang="en-US" sz="2100" b="1" dirty="0">
                <a:latin typeface="Arial" panose="020B0604020202020204" pitchFamily="34" charset="0"/>
              </a:rPr>
              <a:t>Structure essay into levels within the intro, body (supporting main idea), &amp; conclusion.</a:t>
            </a:r>
          </a:p>
          <a:p>
            <a:pPr marL="1200150" indent="-514350">
              <a:spcAft>
                <a:spcPts val="1200"/>
              </a:spcAft>
              <a:buFont typeface="+mj-lt"/>
              <a:buAutoNum type="arabicPeriod"/>
            </a:pPr>
            <a:endParaRPr lang="en-US" sz="2100" b="1" dirty="0">
              <a:latin typeface="Arial" panose="020B0604020202020204" pitchFamily="34" charset="0"/>
            </a:endParaRPr>
          </a:p>
          <a:p>
            <a:pPr marL="1200150" indent="-514350">
              <a:spcAft>
                <a:spcPts val="1200"/>
              </a:spcAft>
              <a:buFont typeface="+mj-lt"/>
              <a:buAutoNum type="arabicPeriod"/>
            </a:pPr>
            <a:r>
              <a:rPr lang="en-US" sz="2400" b="1" dirty="0">
                <a:latin typeface="Arial" panose="020B0604020202020204" pitchFamily="34" charset="0"/>
              </a:rPr>
              <a:t>DRAFTING: </a:t>
            </a:r>
            <a:r>
              <a:rPr lang="en-US" sz="2100" b="1" dirty="0">
                <a:latin typeface="Arial" panose="020B0604020202020204" pitchFamily="34" charset="0"/>
              </a:rPr>
              <a:t>Complete (full sentences, almost perfect) manuscript ready to be reviewed. </a:t>
            </a:r>
          </a:p>
          <a:p>
            <a:pPr marL="1200150" indent="-514350">
              <a:spcAft>
                <a:spcPts val="1200"/>
              </a:spcAft>
              <a:buFont typeface="+mj-lt"/>
              <a:buAutoNum type="arabicPeriod"/>
            </a:pPr>
            <a:endParaRPr lang="en-US" sz="1500" b="1" dirty="0">
              <a:latin typeface="Arial" panose="020B0604020202020204" pitchFamily="34" charset="0"/>
            </a:endParaRPr>
          </a:p>
          <a:p>
            <a:pPr marL="1200150" indent="-514350">
              <a:spcAft>
                <a:spcPts val="1200"/>
              </a:spcAft>
              <a:buFont typeface="+mj-lt"/>
              <a:buAutoNum type="arabicPeriod"/>
            </a:pPr>
            <a:r>
              <a:rPr lang="en-US" sz="2400" b="1" dirty="0">
                <a:latin typeface="Arial" panose="020B0604020202020204" pitchFamily="34" charset="0"/>
              </a:rPr>
              <a:t>SOLICITING FEEDBACK: </a:t>
            </a:r>
            <a:r>
              <a:rPr lang="en-US" sz="2100" b="1" dirty="0">
                <a:latin typeface="Arial" panose="020B0604020202020204" pitchFamily="34" charset="0"/>
              </a:rPr>
              <a:t>Have someone review your draft and offer suggestions (review rubric) </a:t>
            </a:r>
          </a:p>
          <a:p>
            <a:pPr marL="1200150" indent="-514350">
              <a:spcAft>
                <a:spcPts val="1200"/>
              </a:spcAft>
              <a:buFont typeface="+mj-lt"/>
              <a:buAutoNum type="arabicPeriod"/>
            </a:pPr>
            <a:endParaRPr lang="en-US" sz="900" b="1" dirty="0">
              <a:latin typeface="Arial" panose="020B0604020202020204" pitchFamily="34" charset="0"/>
            </a:endParaRPr>
          </a:p>
          <a:p>
            <a:pPr marL="1200150" indent="-514350">
              <a:spcAft>
                <a:spcPts val="1200"/>
              </a:spcAft>
              <a:buFont typeface="+mj-lt"/>
              <a:buAutoNum type="arabicPeriod"/>
            </a:pPr>
            <a:r>
              <a:rPr lang="en-US" sz="2400" b="1" dirty="0">
                <a:latin typeface="Arial" panose="020B0604020202020204" pitchFamily="34" charset="0"/>
              </a:rPr>
              <a:t>REVISING: </a:t>
            </a:r>
            <a:r>
              <a:rPr lang="en-US" sz="2100" b="1" dirty="0">
                <a:latin typeface="Arial" panose="020B0604020202020204" pitchFamily="34" charset="0"/>
              </a:rPr>
              <a:t>Address/fix all feedback issues and continue to strengthen/clarify the essay</a:t>
            </a:r>
          </a:p>
          <a:p>
            <a:pPr marL="1200150" indent="-514350">
              <a:spcAft>
                <a:spcPts val="1200"/>
              </a:spcAft>
              <a:buFont typeface="+mj-lt"/>
              <a:buAutoNum type="arabicPeriod"/>
            </a:pPr>
            <a:endParaRPr lang="en-US" sz="150" b="1" dirty="0">
              <a:latin typeface="Arial" panose="020B0604020202020204" pitchFamily="34" charset="0"/>
            </a:endParaRPr>
          </a:p>
          <a:p>
            <a:pPr marL="1200150" indent="-514350">
              <a:spcAft>
                <a:spcPts val="1200"/>
              </a:spcAft>
              <a:buFont typeface="+mj-lt"/>
              <a:buAutoNum type="arabicPeriod"/>
            </a:pPr>
            <a:r>
              <a:rPr lang="en-US" sz="2400" b="1" dirty="0">
                <a:latin typeface="Arial" panose="020B0604020202020204" pitchFamily="34" charset="0"/>
              </a:rPr>
              <a:t>PROOFREADING:</a:t>
            </a:r>
            <a:r>
              <a:rPr lang="en-US" sz="2100" b="1" dirty="0">
                <a:latin typeface="Arial" panose="020B0604020202020204" pitchFamily="34" charset="0"/>
              </a:rPr>
              <a:t> Final review, ensure all is perfect</a:t>
            </a:r>
          </a:p>
        </p:txBody>
      </p:sp>
      <p:sp>
        <p:nvSpPr>
          <p:cNvPr id="16" name="Rectangle 15"/>
          <p:cNvSpPr/>
          <p:nvPr/>
        </p:nvSpPr>
        <p:spPr>
          <a:xfrm>
            <a:off x="-653286" y="2086067"/>
            <a:ext cx="5668761" cy="7855997"/>
          </a:xfrm>
          <a:prstGeom prst="rect">
            <a:avLst/>
          </a:prstGeom>
        </p:spPr>
        <p:txBody>
          <a:bodyPr wrap="square">
            <a:spAutoFit/>
          </a:bodyPr>
          <a:lstStyle/>
          <a:p>
            <a:pPr marL="1200150" indent="-514350">
              <a:spcAft>
                <a:spcPts val="1200"/>
              </a:spcAft>
              <a:buAutoNum type="arabicPeriod"/>
            </a:pPr>
            <a:r>
              <a:rPr lang="en-US" sz="2100" b="1" dirty="0" err="1">
                <a:latin typeface="Arial" panose="020B0604020202020204" pitchFamily="34" charset="0"/>
              </a:rPr>
              <a:t>ChatGPT</a:t>
            </a:r>
            <a:r>
              <a:rPr lang="en-US" sz="2100" b="1" dirty="0">
                <a:latin typeface="Arial" panose="020B0604020202020204" pitchFamily="34" charset="0"/>
              </a:rPr>
              <a:t> to research potential topics and present options</a:t>
            </a:r>
            <a:endParaRPr lang="en-US" sz="2100" b="1" dirty="0">
              <a:latin typeface="Calibri" panose="020F0502020204030204" pitchFamily="34" charset="0"/>
            </a:endParaRPr>
          </a:p>
          <a:p>
            <a:pPr marL="1200150" indent="-514350">
              <a:spcAft>
                <a:spcPts val="1200"/>
              </a:spcAft>
              <a:buAutoNum type="arabicPeriod"/>
            </a:pPr>
            <a:endParaRPr lang="en-US" sz="450" b="1" dirty="0">
              <a:latin typeface="Arial" panose="020B0604020202020204" pitchFamily="34" charset="0"/>
            </a:endParaRPr>
          </a:p>
          <a:p>
            <a:pPr marL="1200150" indent="-514350">
              <a:spcAft>
                <a:spcPts val="1200"/>
              </a:spcAft>
              <a:buAutoNum type="arabicPeriod"/>
            </a:pPr>
            <a:r>
              <a:rPr lang="en-US" sz="2100" b="1" dirty="0" err="1">
                <a:latin typeface="Arial" panose="020B0604020202020204" pitchFamily="34" charset="0"/>
              </a:rPr>
              <a:t>ChatGPT</a:t>
            </a:r>
            <a:r>
              <a:rPr lang="en-US" sz="2100" b="1" dirty="0">
                <a:latin typeface="Arial" panose="020B0604020202020204" pitchFamily="34" charset="0"/>
              </a:rPr>
              <a:t> to help brainstorm ideas around a specific subject/idea</a:t>
            </a:r>
            <a:endParaRPr lang="en-US" sz="2100" b="1" dirty="0">
              <a:latin typeface="Calibri" panose="020F0502020204030204" pitchFamily="34" charset="0"/>
            </a:endParaRPr>
          </a:p>
          <a:p>
            <a:pPr marL="1200150" indent="-514350">
              <a:spcAft>
                <a:spcPts val="1200"/>
              </a:spcAft>
              <a:buAutoNum type="arabicPeriod"/>
            </a:pPr>
            <a:endParaRPr lang="en-US" sz="1200" b="1" dirty="0">
              <a:latin typeface="Arial" panose="020B0604020202020204" pitchFamily="34" charset="0"/>
            </a:endParaRPr>
          </a:p>
          <a:p>
            <a:pPr marL="1200150" indent="-514350">
              <a:spcAft>
                <a:spcPts val="1200"/>
              </a:spcAft>
              <a:buAutoNum type="arabicPeriod"/>
            </a:pPr>
            <a:r>
              <a:rPr lang="en-US" sz="2100" b="1" dirty="0" err="1">
                <a:latin typeface="Arial" panose="020B0604020202020204" pitchFamily="34" charset="0"/>
              </a:rPr>
              <a:t>ChatGPT</a:t>
            </a:r>
            <a:r>
              <a:rPr lang="en-US" sz="2100" b="1" dirty="0">
                <a:latin typeface="Arial" panose="020B0604020202020204" pitchFamily="34" charset="0"/>
              </a:rPr>
              <a:t> to create an outline *Students verify the logic</a:t>
            </a:r>
          </a:p>
          <a:p>
            <a:pPr marL="1200150" indent="-514350">
              <a:spcAft>
                <a:spcPts val="1200"/>
              </a:spcAft>
              <a:buFontTx/>
              <a:buAutoNum type="arabicPeriod"/>
            </a:pPr>
            <a:endParaRPr lang="en-US" sz="1200" b="1" dirty="0">
              <a:latin typeface="Arial" panose="020B0604020202020204" pitchFamily="34" charset="0"/>
            </a:endParaRPr>
          </a:p>
          <a:p>
            <a:pPr marL="1200150" indent="-514350">
              <a:spcAft>
                <a:spcPts val="1200"/>
              </a:spcAft>
              <a:buFontTx/>
              <a:buAutoNum type="arabicPeriod"/>
            </a:pPr>
            <a:r>
              <a:rPr lang="en-US" sz="2100" b="1" dirty="0" err="1">
                <a:latin typeface="Arial" panose="020B0604020202020204" pitchFamily="34" charset="0"/>
              </a:rPr>
              <a:t>ChatGPT</a:t>
            </a:r>
            <a:r>
              <a:rPr lang="en-US" sz="2100" b="1" dirty="0">
                <a:latin typeface="Arial" panose="020B0604020202020204" pitchFamily="34" charset="0"/>
              </a:rPr>
              <a:t> creates *Students check for coherence &amp; adds personalization</a:t>
            </a:r>
          </a:p>
          <a:p>
            <a:pPr marL="1200150" indent="-514350">
              <a:spcAft>
                <a:spcPts val="1200"/>
              </a:spcAft>
              <a:buFontTx/>
              <a:buAutoNum type="arabicPeriod"/>
            </a:pPr>
            <a:endParaRPr lang="en-US" sz="150" b="1" dirty="0">
              <a:latin typeface="Arial" panose="020B0604020202020204" pitchFamily="34" charset="0"/>
            </a:endParaRPr>
          </a:p>
          <a:p>
            <a:pPr marL="1200150" indent="-514350">
              <a:spcAft>
                <a:spcPts val="1200"/>
              </a:spcAft>
              <a:buFontTx/>
              <a:buAutoNum type="arabicPeriod"/>
            </a:pPr>
            <a:r>
              <a:rPr lang="en-US" sz="2100" b="1" dirty="0" err="1">
                <a:latin typeface="Arial" panose="020B0604020202020204" pitchFamily="34" charset="0"/>
              </a:rPr>
              <a:t>ChatGPT</a:t>
            </a:r>
            <a:r>
              <a:rPr lang="en-US" sz="2100" b="1" dirty="0">
                <a:latin typeface="Arial" panose="020B0604020202020204" pitchFamily="34" charset="0"/>
              </a:rPr>
              <a:t> gives feedback *Students verify, thoroughly checking citations/references</a:t>
            </a:r>
          </a:p>
          <a:p>
            <a:pPr marL="1200150" indent="-514350">
              <a:spcAft>
                <a:spcPts val="1200"/>
              </a:spcAft>
              <a:buFontTx/>
              <a:buAutoNum type="arabicPeriod"/>
            </a:pPr>
            <a:endParaRPr lang="en-US" sz="150" b="1" dirty="0">
              <a:latin typeface="Arial" panose="020B0604020202020204" pitchFamily="34" charset="0"/>
            </a:endParaRPr>
          </a:p>
          <a:p>
            <a:pPr marL="1200150" indent="-514350">
              <a:buFont typeface="+mj-lt"/>
              <a:buAutoNum type="arabicPeriod"/>
            </a:pPr>
            <a:r>
              <a:rPr lang="en-US" sz="2000" b="1" dirty="0" err="1">
                <a:latin typeface="Arial" panose="020B0604020202020204" pitchFamily="34" charset="0"/>
              </a:rPr>
              <a:t>ChatGPT</a:t>
            </a:r>
            <a:r>
              <a:rPr lang="en-US" sz="2000" b="1" dirty="0">
                <a:latin typeface="Arial" panose="020B0604020202020204" pitchFamily="34" charset="0"/>
              </a:rPr>
              <a:t> implements feedback *Students verify, checks rubric</a:t>
            </a:r>
          </a:p>
          <a:p>
            <a:pPr marL="1200150" indent="-514350">
              <a:spcAft>
                <a:spcPts val="1200"/>
              </a:spcAft>
              <a:buFont typeface="+mj-lt"/>
              <a:buAutoNum type="arabicPeriod"/>
            </a:pPr>
            <a:endParaRPr lang="en-US" sz="1000" b="1" dirty="0">
              <a:latin typeface="Arial" panose="020B0604020202020204" pitchFamily="34" charset="0"/>
            </a:endParaRPr>
          </a:p>
          <a:p>
            <a:pPr marL="1200150" indent="-514350">
              <a:spcAft>
                <a:spcPts val="1200"/>
              </a:spcAft>
              <a:buFont typeface="+mj-lt"/>
              <a:buAutoNum type="arabicPeriod"/>
            </a:pPr>
            <a:r>
              <a:rPr lang="en-US" sz="2000" b="1" dirty="0" err="1">
                <a:latin typeface="Arial" panose="020B0604020202020204" pitchFamily="34" charset="0"/>
              </a:rPr>
              <a:t>ChatGPT</a:t>
            </a:r>
            <a:r>
              <a:rPr lang="en-US" sz="2000" b="1" dirty="0">
                <a:latin typeface="Arial" panose="020B0604020202020204" pitchFamily="34" charset="0"/>
              </a:rPr>
              <a:t> used to review *Student submits final </a:t>
            </a:r>
            <a:r>
              <a:rPr lang="en-US" sz="2000" b="1" dirty="0" smtClean="0">
                <a:latin typeface="Arial" panose="020B0604020202020204" pitchFamily="34" charset="0"/>
              </a:rPr>
              <a:t>version</a:t>
            </a:r>
            <a:endParaRPr lang="en-US" sz="2100" b="1" dirty="0">
              <a:latin typeface="Calibri" panose="020F0502020204030204" pitchFamily="34" charset="0"/>
            </a:endParaRPr>
          </a:p>
        </p:txBody>
      </p:sp>
      <p:sp>
        <p:nvSpPr>
          <p:cNvPr id="17" name="Rectangle 16"/>
          <p:cNvSpPr/>
          <p:nvPr/>
        </p:nvSpPr>
        <p:spPr>
          <a:xfrm>
            <a:off x="12115799" y="2016623"/>
            <a:ext cx="5972448" cy="7981672"/>
          </a:xfrm>
          <a:prstGeom prst="rect">
            <a:avLst/>
          </a:prstGeom>
        </p:spPr>
        <p:txBody>
          <a:bodyPr wrap="square">
            <a:spAutoFit/>
          </a:bodyPr>
          <a:lstStyle/>
          <a:p>
            <a:pPr marL="1200150" indent="-514350">
              <a:spcAft>
                <a:spcPts val="1200"/>
              </a:spcAft>
              <a:buAutoNum type="arabicPeriod"/>
            </a:pPr>
            <a:r>
              <a:rPr lang="en-US" sz="2100" b="1" dirty="0">
                <a:latin typeface="Arial" panose="020B0604020202020204" pitchFamily="34" charset="0"/>
              </a:rPr>
              <a:t>Done in class, use specific </a:t>
            </a:r>
            <a:r>
              <a:rPr lang="en-US" sz="2100" b="1" dirty="0" smtClean="0">
                <a:latin typeface="Arial" panose="020B0604020202020204" pitchFamily="34" charset="0"/>
              </a:rPr>
              <a:t>sources (could include in class info to use)</a:t>
            </a:r>
            <a:endParaRPr lang="en-US" sz="2100" b="1" dirty="0">
              <a:latin typeface="Calibri" panose="020F0502020204030204" pitchFamily="34" charset="0"/>
            </a:endParaRPr>
          </a:p>
          <a:p>
            <a:pPr marL="1200150" indent="-514350">
              <a:spcAft>
                <a:spcPts val="1200"/>
              </a:spcAft>
              <a:buAutoNum type="arabicPeriod"/>
            </a:pPr>
            <a:endParaRPr lang="en-US" sz="1400" b="1" dirty="0">
              <a:latin typeface="Arial" panose="020B0604020202020204" pitchFamily="34" charset="0"/>
            </a:endParaRPr>
          </a:p>
          <a:p>
            <a:pPr marL="1200150" indent="-514350">
              <a:spcAft>
                <a:spcPts val="1200"/>
              </a:spcAft>
              <a:buAutoNum type="arabicPeriod"/>
            </a:pPr>
            <a:r>
              <a:rPr lang="en-US" sz="2100" b="1" dirty="0">
                <a:latin typeface="Arial" panose="020B0604020202020204" pitchFamily="34" charset="0"/>
              </a:rPr>
              <a:t>Done in class, require a mind map / visual representation</a:t>
            </a:r>
            <a:endParaRPr lang="en-US" sz="2100" b="1" dirty="0">
              <a:latin typeface="Calibri" panose="020F0502020204030204" pitchFamily="34" charset="0"/>
            </a:endParaRPr>
          </a:p>
          <a:p>
            <a:pPr marL="1200150" indent="-514350">
              <a:spcAft>
                <a:spcPts val="1200"/>
              </a:spcAft>
              <a:buAutoNum type="arabicPeriod"/>
            </a:pPr>
            <a:endParaRPr lang="en-US" sz="1800" b="1" dirty="0">
              <a:latin typeface="Arial" panose="020B0604020202020204" pitchFamily="34" charset="0"/>
            </a:endParaRPr>
          </a:p>
          <a:p>
            <a:pPr marL="1200150" indent="-514350">
              <a:spcAft>
                <a:spcPts val="1200"/>
              </a:spcAft>
              <a:buAutoNum type="arabicPeriod"/>
            </a:pPr>
            <a:r>
              <a:rPr lang="en-US" sz="2100" b="1" dirty="0">
                <a:latin typeface="Arial" panose="020B0604020202020204" pitchFamily="34" charset="0"/>
              </a:rPr>
              <a:t>Done in class, require specific-personal reasons, class discussion component, answer why</a:t>
            </a:r>
          </a:p>
          <a:p>
            <a:pPr marL="1200150" indent="-514350">
              <a:spcAft>
                <a:spcPts val="1200"/>
              </a:spcAft>
              <a:buFontTx/>
              <a:buAutoNum type="arabicPeriod"/>
            </a:pPr>
            <a:endParaRPr lang="en-US" sz="450" b="1" dirty="0">
              <a:latin typeface="Arial" panose="020B0604020202020204" pitchFamily="34" charset="0"/>
            </a:endParaRPr>
          </a:p>
          <a:p>
            <a:pPr marL="1200150" indent="-514350">
              <a:spcAft>
                <a:spcPts val="1200"/>
              </a:spcAft>
              <a:buFontTx/>
              <a:buAutoNum type="arabicPeriod"/>
            </a:pPr>
            <a:r>
              <a:rPr lang="en-US" sz="2100" b="1" dirty="0">
                <a:latin typeface="Arial" panose="020B0604020202020204" pitchFamily="34" charset="0"/>
              </a:rPr>
              <a:t>Highly local/post 2021 content, include class discussion</a:t>
            </a:r>
            <a:r>
              <a:rPr lang="en-US" sz="2100" dirty="0">
                <a:latin typeface="Arial" panose="020B0604020202020204" pitchFamily="34" charset="0"/>
              </a:rPr>
              <a:t> (answer why)</a:t>
            </a:r>
            <a:r>
              <a:rPr lang="en-US" sz="2100" b="1" dirty="0">
                <a:latin typeface="Arial" panose="020B0604020202020204" pitchFamily="34" charset="0"/>
              </a:rPr>
              <a:t>, annotated bibliography</a:t>
            </a:r>
            <a:endParaRPr lang="en-US" sz="1200" b="1" dirty="0">
              <a:latin typeface="Arial" panose="020B0604020202020204" pitchFamily="34" charset="0"/>
            </a:endParaRPr>
          </a:p>
          <a:p>
            <a:pPr marL="1200150" indent="-514350">
              <a:spcAft>
                <a:spcPts val="1200"/>
              </a:spcAft>
              <a:buFontTx/>
              <a:buAutoNum type="arabicPeriod"/>
            </a:pPr>
            <a:endParaRPr lang="en-US" sz="150" b="1" dirty="0">
              <a:latin typeface="Arial" panose="020B0604020202020204" pitchFamily="34" charset="0"/>
            </a:endParaRPr>
          </a:p>
          <a:p>
            <a:pPr marL="1200150" indent="-514350">
              <a:spcAft>
                <a:spcPts val="1200"/>
              </a:spcAft>
              <a:buFontTx/>
              <a:buAutoNum type="arabicPeriod"/>
            </a:pPr>
            <a:endParaRPr lang="en-US" sz="750" b="1" dirty="0">
              <a:latin typeface="Arial" panose="020B0604020202020204" pitchFamily="34" charset="0"/>
            </a:endParaRPr>
          </a:p>
          <a:p>
            <a:pPr marL="1200150" indent="-514350">
              <a:spcAft>
                <a:spcPts val="1200"/>
              </a:spcAft>
              <a:buFontTx/>
              <a:buAutoNum type="arabicPeriod"/>
            </a:pPr>
            <a:r>
              <a:rPr lang="en-US" sz="2100" b="1" dirty="0">
                <a:latin typeface="Arial" panose="020B0604020202020204" pitchFamily="34" charset="0"/>
              </a:rPr>
              <a:t>Conduct in-class Peer Evaluations</a:t>
            </a:r>
          </a:p>
          <a:p>
            <a:pPr marL="1200150" indent="-514350">
              <a:spcAft>
                <a:spcPts val="1200"/>
              </a:spcAft>
              <a:buFont typeface="+mj-lt"/>
              <a:buAutoNum type="arabicPeriod"/>
            </a:pPr>
            <a:endParaRPr lang="en-US" sz="1100" b="1" dirty="0">
              <a:latin typeface="Arial" panose="020B0604020202020204" pitchFamily="34" charset="0"/>
            </a:endParaRPr>
          </a:p>
          <a:p>
            <a:pPr marL="1200150" indent="-514350">
              <a:spcAft>
                <a:spcPts val="150"/>
              </a:spcAft>
              <a:buFont typeface="+mj-lt"/>
              <a:buAutoNum type="arabicPeriod"/>
            </a:pPr>
            <a:r>
              <a:rPr lang="en-US" sz="2100" b="1" dirty="0">
                <a:latin typeface="Arial" panose="020B0604020202020204" pitchFamily="34" charset="0"/>
              </a:rPr>
              <a:t>Discuss in class, annotated bibliography, answer why changes made</a:t>
            </a:r>
          </a:p>
          <a:p>
            <a:pPr marL="1200150" indent="-514350">
              <a:spcAft>
                <a:spcPts val="1200"/>
              </a:spcAft>
              <a:buFont typeface="+mj-lt"/>
              <a:buAutoNum type="arabicPeriod"/>
            </a:pPr>
            <a:endParaRPr lang="en-US" sz="150" b="1" dirty="0">
              <a:latin typeface="Arial" panose="020B0604020202020204" pitchFamily="34" charset="0"/>
            </a:endParaRPr>
          </a:p>
          <a:p>
            <a:pPr marL="1200150" indent="-514350">
              <a:spcAft>
                <a:spcPts val="1200"/>
              </a:spcAft>
              <a:buFont typeface="+mj-lt"/>
              <a:buAutoNum type="arabicPeriod"/>
            </a:pPr>
            <a:r>
              <a:rPr lang="en-US" sz="2100" b="1" dirty="0">
                <a:latin typeface="Arial" panose="020B0604020202020204" pitchFamily="34" charset="0"/>
              </a:rPr>
              <a:t>Student conducts final review, compares to rubric and submits</a:t>
            </a:r>
          </a:p>
        </p:txBody>
      </p:sp>
      <p:pic>
        <p:nvPicPr>
          <p:cNvPr id="25" name="Picture 2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773" y="114170"/>
            <a:ext cx="1912226" cy="921297"/>
          </a:xfrm>
          <a:prstGeom prst="rect">
            <a:avLst/>
          </a:prstGeom>
        </p:spPr>
      </p:pic>
      <p:sp>
        <p:nvSpPr>
          <p:cNvPr id="18" name="TextBox 17"/>
          <p:cNvSpPr txBox="1"/>
          <p:nvPr/>
        </p:nvSpPr>
        <p:spPr>
          <a:xfrm flipH="1">
            <a:off x="7998106" y="1365818"/>
            <a:ext cx="10223716" cy="8309967"/>
          </a:xfrm>
          <a:prstGeom prst="rect">
            <a:avLst/>
          </a:prstGeom>
          <a:solidFill>
            <a:srgbClr val="000000">
              <a:alpha val="69804"/>
            </a:srgbClr>
          </a:solidFill>
        </p:spPr>
        <p:txBody>
          <a:bodyPr wrap="square" rtlCol="0">
            <a:spAutoFit/>
          </a:bodyPr>
          <a:lstStyle/>
          <a:p>
            <a:pPr marL="742950" indent="-742950">
              <a:spcAft>
                <a:spcPts val="600"/>
              </a:spcAft>
              <a:buFont typeface="+mj-lt"/>
              <a:buAutoNum type="arabicPeriod"/>
            </a:pPr>
            <a:r>
              <a:rPr lang="en-US" sz="4400" dirty="0" smtClean="0">
                <a:solidFill>
                  <a:schemeClr val="accent4">
                    <a:lumMod val="20000"/>
                    <a:lumOff val="80000"/>
                  </a:schemeClr>
                </a:solidFill>
                <a:effectLst>
                  <a:outerShdw blurRad="38100" dist="38100" dir="2700000" algn="tl">
                    <a:srgbClr val="000000">
                      <a:alpha val="43137"/>
                    </a:srgbClr>
                  </a:outerShdw>
                </a:effectLst>
                <a:latin typeface="Arial Black" panose="020B0A04020102020204" pitchFamily="34" charset="0"/>
              </a:rPr>
              <a:t>Specific Sources</a:t>
            </a:r>
          </a:p>
          <a:p>
            <a:pPr marL="742950" indent="-742950">
              <a:spcAft>
                <a:spcPts val="600"/>
              </a:spcAft>
              <a:buFont typeface="+mj-lt"/>
              <a:buAutoNum type="arabicPeriod"/>
            </a:pPr>
            <a:r>
              <a:rPr lang="en-US" sz="4400" dirty="0" smtClean="0">
                <a:solidFill>
                  <a:schemeClr val="accent4">
                    <a:lumMod val="20000"/>
                    <a:lumOff val="80000"/>
                  </a:schemeClr>
                </a:solidFill>
                <a:effectLst>
                  <a:outerShdw blurRad="38100" dist="38100" dir="2700000" algn="tl">
                    <a:srgbClr val="000000">
                      <a:alpha val="43137"/>
                    </a:srgbClr>
                  </a:outerShdw>
                </a:effectLst>
                <a:latin typeface="Arial Black" panose="020B0A04020102020204" pitchFamily="34" charset="0"/>
              </a:rPr>
              <a:t>In Class Info to Use</a:t>
            </a:r>
          </a:p>
          <a:p>
            <a:pPr marL="742950" indent="-742950">
              <a:spcAft>
                <a:spcPts val="600"/>
              </a:spcAft>
              <a:buFont typeface="+mj-lt"/>
              <a:buAutoNum type="arabicPeriod"/>
            </a:pPr>
            <a:r>
              <a:rPr lang="en-US" sz="4400" dirty="0" smtClean="0">
                <a:solidFill>
                  <a:schemeClr val="accent4">
                    <a:lumMod val="20000"/>
                    <a:lumOff val="80000"/>
                  </a:schemeClr>
                </a:solidFill>
                <a:effectLst>
                  <a:outerShdw blurRad="38100" dist="38100" dir="2700000" algn="tl">
                    <a:srgbClr val="000000">
                      <a:alpha val="43137"/>
                    </a:srgbClr>
                  </a:outerShdw>
                </a:effectLst>
                <a:latin typeface="Arial Black" panose="020B0A04020102020204" pitchFamily="34" charset="0"/>
              </a:rPr>
              <a:t>Visual Creation Portion</a:t>
            </a:r>
          </a:p>
          <a:p>
            <a:pPr marL="742950" indent="-742950">
              <a:spcAft>
                <a:spcPts val="600"/>
              </a:spcAft>
              <a:buFont typeface="+mj-lt"/>
              <a:buAutoNum type="arabicPeriod"/>
            </a:pPr>
            <a:r>
              <a:rPr lang="en-US" sz="4400" dirty="0" smtClean="0">
                <a:solidFill>
                  <a:schemeClr val="accent4">
                    <a:lumMod val="20000"/>
                    <a:lumOff val="80000"/>
                  </a:schemeClr>
                </a:solidFill>
                <a:effectLst>
                  <a:outerShdw blurRad="38100" dist="38100" dir="2700000" algn="tl">
                    <a:srgbClr val="000000">
                      <a:alpha val="43137"/>
                    </a:srgbClr>
                  </a:outerShdw>
                </a:effectLst>
                <a:latin typeface="Arial Black" panose="020B0A04020102020204" pitchFamily="34" charset="0"/>
              </a:rPr>
              <a:t>In Class Portions</a:t>
            </a:r>
          </a:p>
          <a:p>
            <a:pPr marL="742950" indent="-742950">
              <a:spcAft>
                <a:spcPts val="600"/>
              </a:spcAft>
              <a:buFont typeface="+mj-lt"/>
              <a:buAutoNum type="arabicPeriod"/>
            </a:pPr>
            <a:r>
              <a:rPr lang="en-US" sz="4400" dirty="0" smtClean="0">
                <a:solidFill>
                  <a:schemeClr val="accent4">
                    <a:lumMod val="20000"/>
                    <a:lumOff val="80000"/>
                  </a:schemeClr>
                </a:solidFill>
                <a:effectLst>
                  <a:outerShdw blurRad="38100" dist="38100" dir="2700000" algn="tl">
                    <a:srgbClr val="000000">
                      <a:alpha val="43137"/>
                    </a:srgbClr>
                  </a:outerShdw>
                </a:effectLst>
                <a:latin typeface="Arial Black" panose="020B0A04020102020204" pitchFamily="34" charset="0"/>
              </a:rPr>
              <a:t>Class Discussions</a:t>
            </a:r>
          </a:p>
          <a:p>
            <a:pPr marL="742950" indent="-742950">
              <a:spcAft>
                <a:spcPts val="600"/>
              </a:spcAft>
              <a:buFont typeface="+mj-lt"/>
              <a:buAutoNum type="arabicPeriod"/>
            </a:pPr>
            <a:r>
              <a:rPr lang="en-US" sz="4400" dirty="0" smtClean="0">
                <a:solidFill>
                  <a:schemeClr val="accent4">
                    <a:lumMod val="20000"/>
                    <a:lumOff val="80000"/>
                  </a:schemeClr>
                </a:solidFill>
                <a:effectLst>
                  <a:outerShdw blurRad="38100" dist="38100" dir="2700000" algn="tl">
                    <a:srgbClr val="000000">
                      <a:alpha val="43137"/>
                    </a:srgbClr>
                  </a:outerShdw>
                </a:effectLst>
                <a:latin typeface="Arial Black" panose="020B0A04020102020204" pitchFamily="34" charset="0"/>
              </a:rPr>
              <a:t>Ability to Answer Why</a:t>
            </a:r>
          </a:p>
          <a:p>
            <a:pPr marL="742950" indent="-742950">
              <a:spcAft>
                <a:spcPts val="600"/>
              </a:spcAft>
              <a:buFont typeface="+mj-lt"/>
              <a:buAutoNum type="arabicPeriod"/>
            </a:pPr>
            <a:r>
              <a:rPr lang="en-US" sz="4400" dirty="0" smtClean="0">
                <a:solidFill>
                  <a:schemeClr val="accent4">
                    <a:lumMod val="20000"/>
                    <a:lumOff val="80000"/>
                  </a:schemeClr>
                </a:solidFill>
                <a:effectLst>
                  <a:outerShdw blurRad="38100" dist="38100" dir="2700000" algn="tl">
                    <a:srgbClr val="000000">
                      <a:alpha val="43137"/>
                    </a:srgbClr>
                  </a:outerShdw>
                </a:effectLst>
                <a:latin typeface="Arial Black" panose="020B0A04020102020204" pitchFamily="34" charset="0"/>
              </a:rPr>
              <a:t>Localization</a:t>
            </a:r>
          </a:p>
          <a:p>
            <a:pPr marL="742950" indent="-742950">
              <a:spcAft>
                <a:spcPts val="600"/>
              </a:spcAft>
              <a:buFont typeface="+mj-lt"/>
              <a:buAutoNum type="arabicPeriod"/>
            </a:pPr>
            <a:r>
              <a:rPr lang="en-US" sz="4400" dirty="0" smtClean="0">
                <a:solidFill>
                  <a:schemeClr val="accent4">
                    <a:lumMod val="20000"/>
                    <a:lumOff val="80000"/>
                  </a:schemeClr>
                </a:solidFill>
                <a:effectLst>
                  <a:outerShdw blurRad="38100" dist="38100" dir="2700000" algn="tl">
                    <a:srgbClr val="000000">
                      <a:alpha val="43137"/>
                    </a:srgbClr>
                  </a:outerShdw>
                </a:effectLst>
                <a:latin typeface="Arial Black" panose="020B0A04020102020204" pitchFamily="34" charset="0"/>
              </a:rPr>
              <a:t>Modern Info (Post 2021)</a:t>
            </a:r>
          </a:p>
          <a:p>
            <a:pPr marL="742950" indent="-742950">
              <a:spcAft>
                <a:spcPts val="600"/>
              </a:spcAft>
              <a:buFont typeface="+mj-lt"/>
              <a:buAutoNum type="arabicPeriod"/>
            </a:pPr>
            <a:r>
              <a:rPr lang="en-US" sz="4400" dirty="0" smtClean="0">
                <a:solidFill>
                  <a:schemeClr val="accent4">
                    <a:lumMod val="20000"/>
                    <a:lumOff val="80000"/>
                  </a:schemeClr>
                </a:solidFill>
                <a:effectLst>
                  <a:outerShdw blurRad="38100" dist="38100" dir="2700000" algn="tl">
                    <a:srgbClr val="000000">
                      <a:alpha val="43137"/>
                    </a:srgbClr>
                  </a:outerShdw>
                </a:effectLst>
                <a:latin typeface="Arial Black" panose="020B0A04020102020204" pitchFamily="34" charset="0"/>
              </a:rPr>
              <a:t>Annotated Bibliography</a:t>
            </a:r>
          </a:p>
          <a:p>
            <a:pPr marL="742950" indent="-742950">
              <a:spcAft>
                <a:spcPts val="600"/>
              </a:spcAft>
              <a:buFont typeface="+mj-lt"/>
              <a:buAutoNum type="arabicPeriod"/>
            </a:pPr>
            <a:r>
              <a:rPr lang="en-US" sz="4400" dirty="0" smtClean="0">
                <a:solidFill>
                  <a:schemeClr val="accent4">
                    <a:lumMod val="20000"/>
                    <a:lumOff val="80000"/>
                  </a:schemeClr>
                </a:solidFill>
                <a:effectLst>
                  <a:outerShdw blurRad="38100" dist="38100" dir="2700000" algn="tl">
                    <a:srgbClr val="000000">
                      <a:alpha val="43137"/>
                    </a:srgbClr>
                  </a:outerShdw>
                </a:effectLst>
                <a:latin typeface="Arial Black" panose="020B0A04020102020204" pitchFamily="34" charset="0"/>
              </a:rPr>
              <a:t>Peer Evaluations</a:t>
            </a:r>
          </a:p>
          <a:p>
            <a:pPr marL="742950" indent="-742950">
              <a:spcAft>
                <a:spcPts val="600"/>
              </a:spcAft>
              <a:buFont typeface="+mj-lt"/>
              <a:buAutoNum type="arabicPeriod"/>
            </a:pPr>
            <a:r>
              <a:rPr lang="en-US" sz="4400" dirty="0" smtClean="0">
                <a:solidFill>
                  <a:schemeClr val="accent4">
                    <a:lumMod val="20000"/>
                    <a:lumOff val="80000"/>
                  </a:schemeClr>
                </a:solidFill>
                <a:effectLst>
                  <a:outerShdw blurRad="38100" dist="38100" dir="2700000" algn="tl">
                    <a:srgbClr val="000000">
                      <a:alpha val="43137"/>
                    </a:srgbClr>
                  </a:outerShdw>
                </a:effectLst>
                <a:latin typeface="Arial Black" panose="020B0A04020102020204" pitchFamily="34" charset="0"/>
              </a:rPr>
              <a:t>Answer Why Changes Made</a:t>
            </a:r>
            <a:endParaRPr lang="en-US" sz="4400" dirty="0">
              <a:solidFill>
                <a:schemeClr val="accent4">
                  <a:lumMod val="20000"/>
                  <a:lumOff val="8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531755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500"/>
                                        <p:tgtEl>
                                          <p:spTgt spid="1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fade">
                                      <p:cBhvr>
                                        <p:cTn id="15" dur="500"/>
                                        <p:tgtEl>
                                          <p:spTgt spid="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Effect transition="in" filter="fade">
                                      <p:cBhvr>
                                        <p:cTn id="20" dur="500"/>
                                        <p:tgtEl>
                                          <p:spTgt spid="1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Effect transition="in" filter="fade">
                                      <p:cBhvr>
                                        <p:cTn id="25" dur="500"/>
                                        <p:tgtEl>
                                          <p:spTgt spid="1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xEl>
                                              <p:pRg st="4" end="4"/>
                                            </p:txEl>
                                          </p:spTgt>
                                        </p:tgtEl>
                                        <p:attrNameLst>
                                          <p:attrName>style.visibility</p:attrName>
                                        </p:attrNameLst>
                                      </p:cBhvr>
                                      <p:to>
                                        <p:strVal val="visible"/>
                                      </p:to>
                                    </p:set>
                                    <p:animEffect transition="in" filter="fade">
                                      <p:cBhvr>
                                        <p:cTn id="30" dur="500"/>
                                        <p:tgtEl>
                                          <p:spTgt spid="1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xEl>
                                              <p:pRg st="5" end="5"/>
                                            </p:txEl>
                                          </p:spTgt>
                                        </p:tgtEl>
                                        <p:attrNameLst>
                                          <p:attrName>style.visibility</p:attrName>
                                        </p:attrNameLst>
                                      </p:cBhvr>
                                      <p:to>
                                        <p:strVal val="visible"/>
                                      </p:to>
                                    </p:set>
                                    <p:animEffect transition="in" filter="fade">
                                      <p:cBhvr>
                                        <p:cTn id="35" dur="500"/>
                                        <p:tgtEl>
                                          <p:spTgt spid="1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xEl>
                                              <p:pRg st="6" end="6"/>
                                            </p:txEl>
                                          </p:spTgt>
                                        </p:tgtEl>
                                        <p:attrNameLst>
                                          <p:attrName>style.visibility</p:attrName>
                                        </p:attrNameLst>
                                      </p:cBhvr>
                                      <p:to>
                                        <p:strVal val="visible"/>
                                      </p:to>
                                    </p:set>
                                    <p:animEffect transition="in" filter="fade">
                                      <p:cBhvr>
                                        <p:cTn id="40" dur="500"/>
                                        <p:tgtEl>
                                          <p:spTgt spid="18">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xEl>
                                              <p:pRg st="7" end="7"/>
                                            </p:txEl>
                                          </p:spTgt>
                                        </p:tgtEl>
                                        <p:attrNameLst>
                                          <p:attrName>style.visibility</p:attrName>
                                        </p:attrNameLst>
                                      </p:cBhvr>
                                      <p:to>
                                        <p:strVal val="visible"/>
                                      </p:to>
                                    </p:set>
                                    <p:animEffect transition="in" filter="fade">
                                      <p:cBhvr>
                                        <p:cTn id="45" dur="500"/>
                                        <p:tgtEl>
                                          <p:spTgt spid="18">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xEl>
                                              <p:pRg st="8" end="8"/>
                                            </p:txEl>
                                          </p:spTgt>
                                        </p:tgtEl>
                                        <p:attrNameLst>
                                          <p:attrName>style.visibility</p:attrName>
                                        </p:attrNameLst>
                                      </p:cBhvr>
                                      <p:to>
                                        <p:strVal val="visible"/>
                                      </p:to>
                                    </p:set>
                                    <p:animEffect transition="in" filter="fade">
                                      <p:cBhvr>
                                        <p:cTn id="50" dur="500"/>
                                        <p:tgtEl>
                                          <p:spTgt spid="18">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xEl>
                                              <p:pRg st="9" end="9"/>
                                            </p:txEl>
                                          </p:spTgt>
                                        </p:tgtEl>
                                        <p:attrNameLst>
                                          <p:attrName>style.visibility</p:attrName>
                                        </p:attrNameLst>
                                      </p:cBhvr>
                                      <p:to>
                                        <p:strVal val="visible"/>
                                      </p:to>
                                    </p:set>
                                    <p:animEffect transition="in" filter="fade">
                                      <p:cBhvr>
                                        <p:cTn id="55" dur="500"/>
                                        <p:tgtEl>
                                          <p:spTgt spid="18">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xEl>
                                              <p:pRg st="10" end="10"/>
                                            </p:txEl>
                                          </p:spTgt>
                                        </p:tgtEl>
                                        <p:attrNameLst>
                                          <p:attrName>style.visibility</p:attrName>
                                        </p:attrNameLst>
                                      </p:cBhvr>
                                      <p:to>
                                        <p:strVal val="visible"/>
                                      </p:to>
                                    </p:set>
                                    <p:animEffect transition="in" filter="fade">
                                      <p:cBhvr>
                                        <p:cTn id="60"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69565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Marker/>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0" y="0"/>
            <a:ext cx="18288000" cy="10287000"/>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60631" y="203730"/>
            <a:ext cx="2656332" cy="2400300"/>
          </a:xfrm>
          <a:prstGeom prst="rect">
            <a:avLst/>
          </a:prstGeom>
        </p:spPr>
      </p:pic>
      <p:sp>
        <p:nvSpPr>
          <p:cNvPr id="4" name="TextBox 3"/>
          <p:cNvSpPr txBox="1"/>
          <p:nvPr/>
        </p:nvSpPr>
        <p:spPr>
          <a:xfrm>
            <a:off x="3101741" y="1543761"/>
            <a:ext cx="11530079" cy="738664"/>
          </a:xfrm>
          <a:prstGeom prst="rect">
            <a:avLst/>
          </a:prstGeom>
          <a:noFill/>
        </p:spPr>
        <p:txBody>
          <a:bodyPr wrap="none" rtlCol="0">
            <a:spAutoFit/>
          </a:bodyPr>
          <a:lstStyle/>
          <a:p>
            <a:r>
              <a:rPr lang="en-US" sz="4200" b="1" dirty="0">
                <a:solidFill>
                  <a:schemeClr val="bg1"/>
                </a:solidFill>
                <a:latin typeface="Arial" panose="020B0604020202020204" pitchFamily="34" charset="0"/>
              </a:rPr>
              <a:t>Use some Dynamic Assessment Techniques</a:t>
            </a:r>
            <a:endParaRPr lang="en-US" sz="4200" dirty="0">
              <a:solidFill>
                <a:schemeClr val="bg1"/>
              </a:solidFill>
              <a:latin typeface="Calibri" panose="020F0502020204030204" pitchFamily="34" charset="0"/>
            </a:endParaRPr>
          </a:p>
        </p:txBody>
      </p:sp>
      <p:sp>
        <p:nvSpPr>
          <p:cNvPr id="13" name="TextBox 12"/>
          <p:cNvSpPr txBox="1"/>
          <p:nvPr/>
        </p:nvSpPr>
        <p:spPr>
          <a:xfrm>
            <a:off x="3023202" y="251974"/>
            <a:ext cx="11582400" cy="1338828"/>
          </a:xfrm>
          <a:prstGeom prst="rect">
            <a:avLst/>
          </a:prstGeom>
          <a:noFill/>
        </p:spPr>
        <p:txBody>
          <a:bodyPr wrap="square" rtlCol="0">
            <a:spAutoFit/>
          </a:bodyPr>
          <a:lstStyle/>
          <a:p>
            <a:pPr algn="ctr"/>
            <a:r>
              <a:rPr lang="en-US" sz="8100" b="1" dirty="0" err="1">
                <a:solidFill>
                  <a:schemeClr val="bg1"/>
                </a:solidFill>
                <a:effectLst>
                  <a:outerShdw blurRad="38100" dist="38100" dir="2700000" algn="tl">
                    <a:srgbClr val="000000">
                      <a:alpha val="43137"/>
                    </a:srgbClr>
                  </a:outerShdw>
                </a:effectLst>
              </a:rPr>
              <a:t>ChatGPT</a:t>
            </a:r>
            <a:r>
              <a:rPr lang="en-US" sz="8100" b="1" dirty="0">
                <a:solidFill>
                  <a:schemeClr val="bg1"/>
                </a:solidFill>
                <a:effectLst>
                  <a:outerShdw blurRad="38100" dist="38100" dir="2700000" algn="tl">
                    <a:srgbClr val="000000">
                      <a:alpha val="43137"/>
                    </a:srgbClr>
                  </a:outerShdw>
                </a:effectLst>
              </a:rPr>
              <a:t> and Assessment</a:t>
            </a:r>
          </a:p>
        </p:txBody>
      </p:sp>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94011" y="2604030"/>
            <a:ext cx="12268200" cy="7407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8608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rotWithShape="1">
          <a:blip r:embed="rId2"/>
          <a:srcRect t="5557" r="9284"/>
          <a:stretch/>
        </p:blipFill>
        <p:spPr>
          <a:xfrm>
            <a:off x="-1" y="0"/>
            <a:ext cx="18242282" cy="10287000"/>
          </a:xfrm>
          <a:prstGeom prst="rect">
            <a:avLst/>
          </a:prstGeom>
        </p:spPr>
      </p:pic>
    </p:spTree>
    <p:extLst>
      <p:ext uri="{BB962C8B-B14F-4D97-AF65-F5344CB8AC3E}">
        <p14:creationId xmlns:p14="http://schemas.microsoft.com/office/powerpoint/2010/main" val="1162190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9845" t="10107" b="6718"/>
          <a:stretch/>
        </p:blipFill>
        <p:spPr>
          <a:xfrm>
            <a:off x="-13996" y="0"/>
            <a:ext cx="18301997" cy="10287000"/>
          </a:xfrm>
          <a:prstGeom prst="rect">
            <a:avLst/>
          </a:prstGeom>
        </p:spPr>
      </p:pic>
      <p:sp>
        <p:nvSpPr>
          <p:cNvPr id="6" name="Rectangle 5"/>
          <p:cNvSpPr/>
          <p:nvPr/>
        </p:nvSpPr>
        <p:spPr>
          <a:xfrm>
            <a:off x="0" y="0"/>
            <a:ext cx="18390636" cy="10287000"/>
          </a:xfrm>
          <a:prstGeom prst="rect">
            <a:avLst/>
          </a:prstGeom>
          <a:solidFill>
            <a:srgbClr val="000000">
              <a:alpha val="4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TextBox 4"/>
          <p:cNvSpPr txBox="1"/>
          <p:nvPr/>
        </p:nvSpPr>
        <p:spPr>
          <a:xfrm>
            <a:off x="865413" y="2996759"/>
            <a:ext cx="16543176" cy="4247317"/>
          </a:xfrm>
          <a:prstGeom prst="rect">
            <a:avLst/>
          </a:prstGeom>
          <a:solidFill>
            <a:schemeClr val="bg1"/>
          </a:solidFill>
          <a:ln w="19050">
            <a:solidFill>
              <a:srgbClr val="FF0000"/>
            </a:solidFill>
          </a:ln>
        </p:spPr>
        <p:txBody>
          <a:bodyPr wrap="square" rtlCol="0">
            <a:spAutoFit/>
          </a:bodyPr>
          <a:lstStyle/>
          <a:p>
            <a:r>
              <a:rPr lang="en-US" sz="4500" dirty="0"/>
              <a:t>6.4.3.        Plagiarism. Plagiarism consists of using the words, ideas, concepts or data of another person without proper attribution. It may exist in circumstances where the student implies that he/she is the original source of the information. Plagiarism includes both direct use and the paraphrasing of words, thoughts or concepts of another without proper attribution.</a:t>
            </a:r>
          </a:p>
        </p:txBody>
      </p:sp>
      <p:sp>
        <p:nvSpPr>
          <p:cNvPr id="7" name="Rectangle 6"/>
          <p:cNvSpPr/>
          <p:nvPr/>
        </p:nvSpPr>
        <p:spPr>
          <a:xfrm>
            <a:off x="4912568" y="4394719"/>
            <a:ext cx="4282751" cy="9797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247104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80" t="5028" r="54377" b="4819"/>
          <a:stretch/>
        </p:blipFill>
        <p:spPr>
          <a:xfrm>
            <a:off x="0" y="12596"/>
            <a:ext cx="18288000" cy="10688870"/>
          </a:xfrm>
          <a:prstGeom prst="rect">
            <a:avLst/>
          </a:prstGeom>
        </p:spPr>
      </p:pic>
      <p:sp>
        <p:nvSpPr>
          <p:cNvPr id="5" name="Rectangle 4"/>
          <p:cNvSpPr/>
          <p:nvPr/>
        </p:nvSpPr>
        <p:spPr>
          <a:xfrm>
            <a:off x="0" y="0"/>
            <a:ext cx="18390636" cy="10287000"/>
          </a:xfrm>
          <a:prstGeom prst="rect">
            <a:avLst/>
          </a:prstGeom>
          <a:solidFill>
            <a:srgbClr val="000000">
              <a:alpha val="4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6" name="TextBox 5"/>
          <p:cNvSpPr txBox="1"/>
          <p:nvPr/>
        </p:nvSpPr>
        <p:spPr>
          <a:xfrm>
            <a:off x="865413" y="2996759"/>
            <a:ext cx="16543176" cy="4801314"/>
          </a:xfrm>
          <a:prstGeom prst="rect">
            <a:avLst/>
          </a:prstGeom>
          <a:solidFill>
            <a:schemeClr val="bg1"/>
          </a:solidFill>
          <a:ln w="19050">
            <a:solidFill>
              <a:srgbClr val="FF0000"/>
            </a:solidFill>
          </a:ln>
        </p:spPr>
        <p:txBody>
          <a:bodyPr wrap="square" rtlCol="0">
            <a:spAutoFit/>
          </a:bodyPr>
          <a:lstStyle/>
          <a:p>
            <a:r>
              <a:rPr lang="en-US" sz="4500" dirty="0"/>
              <a:t>6.4.2.        Cheating. Cheating includes but is not limited to:</a:t>
            </a:r>
          </a:p>
          <a:p>
            <a:endParaRPr lang="en-US" sz="1800" dirty="0"/>
          </a:p>
          <a:p>
            <a:r>
              <a:rPr lang="en-US" sz="4500" dirty="0"/>
              <a:t>6.4.2.1.  using or referring to notes, books, devices or other sources of information during an Academic Evaluation when such use has not been expressly allowed by the faculty member who is conducting the examination;</a:t>
            </a:r>
          </a:p>
          <a:p>
            <a:endParaRPr lang="en-US" sz="1800" dirty="0"/>
          </a:p>
          <a:p>
            <a:r>
              <a:rPr lang="en-US" sz="4500" dirty="0"/>
              <a:t>6.4.2.3.  unauthorized conferring during an Academic Evaluation</a:t>
            </a:r>
          </a:p>
        </p:txBody>
      </p:sp>
      <p:sp>
        <p:nvSpPr>
          <p:cNvPr id="7" name="Rectangle 6"/>
          <p:cNvSpPr/>
          <p:nvPr/>
        </p:nvSpPr>
        <p:spPr>
          <a:xfrm>
            <a:off x="11153346" y="5322527"/>
            <a:ext cx="5280660" cy="9797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8" name="Rectangle 7"/>
          <p:cNvSpPr/>
          <p:nvPr/>
        </p:nvSpPr>
        <p:spPr>
          <a:xfrm>
            <a:off x="971502" y="5990039"/>
            <a:ext cx="10835640" cy="9797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Tree>
    <p:extLst>
      <p:ext uri="{BB962C8B-B14F-4D97-AF65-F5344CB8AC3E}">
        <p14:creationId xmlns:p14="http://schemas.microsoft.com/office/powerpoint/2010/main" val="424017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Marker/>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0" y="0"/>
            <a:ext cx="18288000" cy="10287000"/>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60631" y="247272"/>
            <a:ext cx="2656332" cy="2400300"/>
          </a:xfrm>
          <a:prstGeom prst="rect">
            <a:avLst/>
          </a:prstGeom>
        </p:spPr>
      </p:pic>
      <p:sp>
        <p:nvSpPr>
          <p:cNvPr id="5" name="TextBox 4"/>
          <p:cNvSpPr txBox="1"/>
          <p:nvPr/>
        </p:nvSpPr>
        <p:spPr>
          <a:xfrm>
            <a:off x="6379028" y="824174"/>
            <a:ext cx="5007429" cy="1200329"/>
          </a:xfrm>
          <a:prstGeom prst="rect">
            <a:avLst/>
          </a:prstGeom>
          <a:noFill/>
        </p:spPr>
        <p:txBody>
          <a:bodyPr wrap="square" rtlCol="0">
            <a:spAutoFit/>
          </a:bodyPr>
          <a:lstStyle/>
          <a:p>
            <a:pPr algn="ctr"/>
            <a:r>
              <a:rPr lang="en-US" sz="7200" b="1" dirty="0" err="1">
                <a:solidFill>
                  <a:schemeClr val="bg1"/>
                </a:solidFill>
                <a:effectLst>
                  <a:outerShdw blurRad="38100" dist="38100" dir="2700000" algn="tl">
                    <a:srgbClr val="000000">
                      <a:alpha val="43137"/>
                    </a:srgbClr>
                  </a:outerShdw>
                </a:effectLst>
              </a:rPr>
              <a:t>ChatGPT</a:t>
            </a:r>
            <a:endParaRPr lang="en-US" sz="72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5895064" y="9587659"/>
            <a:ext cx="12285927" cy="461665"/>
          </a:xfrm>
          <a:prstGeom prst="rect">
            <a:avLst/>
          </a:prstGeom>
          <a:noFill/>
        </p:spPr>
        <p:txBody>
          <a:bodyPr wrap="none" rtlCol="0">
            <a:spAutoFit/>
          </a:bodyPr>
          <a:lstStyle/>
          <a:p>
            <a:r>
              <a:rPr lang="en-US" sz="2400" i="1" dirty="0">
                <a:solidFill>
                  <a:schemeClr val="bg1">
                    <a:lumMod val="75000"/>
                  </a:schemeClr>
                </a:solidFill>
                <a:latin typeface="Arial" panose="020B0604020202020204" pitchFamily="34" charset="0"/>
                <a:cs typeface="Arial" panose="020B0604020202020204" pitchFamily="34" charset="0"/>
              </a:rPr>
              <a:t>- Created by the Center for Teaching and Learning at the American University of Armenia</a:t>
            </a:r>
          </a:p>
        </p:txBody>
      </p:sp>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 y="0"/>
            <a:ext cx="18287999" cy="10324311"/>
          </a:xfrm>
          <a:prstGeom prst="rect">
            <a:avLst/>
          </a:prstGeom>
        </p:spPr>
      </p:pic>
      <p:sp>
        <p:nvSpPr>
          <p:cNvPr id="4" name="Rectangle 3"/>
          <p:cNvSpPr/>
          <p:nvPr/>
        </p:nvSpPr>
        <p:spPr>
          <a:xfrm>
            <a:off x="-3" y="-37311"/>
            <a:ext cx="18288002" cy="10324311"/>
          </a:xfrm>
          <a:prstGeom prst="rect">
            <a:avLst/>
          </a:prstGeom>
          <a:solidFill>
            <a:srgbClr val="0D0D0D">
              <a:alpha val="60000"/>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7" name="TextBox 6"/>
          <p:cNvSpPr txBox="1"/>
          <p:nvPr/>
        </p:nvSpPr>
        <p:spPr>
          <a:xfrm>
            <a:off x="504849" y="1047223"/>
            <a:ext cx="17529542" cy="8263801"/>
          </a:xfrm>
          <a:prstGeom prst="rect">
            <a:avLst/>
          </a:prstGeom>
          <a:noFill/>
        </p:spPr>
        <p:txBody>
          <a:bodyPr wrap="none" rtlCol="0">
            <a:spAutoFit/>
          </a:bodyPr>
          <a:lstStyle/>
          <a:p>
            <a:r>
              <a:rPr lang="en-US" sz="9000" b="1" dirty="0">
                <a:solidFill>
                  <a:schemeClr val="bg1"/>
                </a:solidFill>
                <a:effectLst>
                  <a:outerShdw blurRad="38100" dist="38100" dir="2700000" algn="tl">
                    <a:srgbClr val="000000">
                      <a:alpha val="43137"/>
                    </a:srgbClr>
                  </a:outerShdw>
                </a:effectLst>
              </a:rPr>
              <a:t>AI Literacy:</a:t>
            </a:r>
          </a:p>
          <a:p>
            <a:pPr marL="857250" indent="-857250">
              <a:buFont typeface="Arial" panose="020B0604020202020204" pitchFamily="34" charset="0"/>
              <a:buChar char="•"/>
            </a:pPr>
            <a:r>
              <a:rPr lang="en-US" sz="6300" b="1" dirty="0">
                <a:solidFill>
                  <a:schemeClr val="bg1"/>
                </a:solidFill>
                <a:effectLst>
                  <a:outerShdw blurRad="38100" dist="38100" dir="2700000" algn="tl">
                    <a:srgbClr val="000000">
                      <a:alpha val="43137"/>
                    </a:srgbClr>
                  </a:outerShdw>
                </a:effectLst>
              </a:rPr>
              <a:t>Awareness that AI is all around us</a:t>
            </a:r>
          </a:p>
          <a:p>
            <a:pPr marL="857250" indent="-857250">
              <a:buFont typeface="Arial" panose="020B0604020202020204" pitchFamily="34" charset="0"/>
              <a:buChar char="•"/>
            </a:pPr>
            <a:r>
              <a:rPr lang="en-US" sz="6300" b="1" dirty="0">
                <a:solidFill>
                  <a:schemeClr val="bg1"/>
                </a:solidFill>
                <a:effectLst>
                  <a:outerShdw blurRad="38100" dist="38100" dir="2700000" algn="tl">
                    <a:srgbClr val="000000">
                      <a:alpha val="43137"/>
                    </a:srgbClr>
                  </a:outerShdw>
                </a:effectLst>
              </a:rPr>
              <a:t>Ability to use it and harness its power</a:t>
            </a:r>
          </a:p>
          <a:p>
            <a:pPr marL="857250" indent="-857250">
              <a:buFont typeface="Arial" panose="020B0604020202020204" pitchFamily="34" charset="0"/>
              <a:buChar char="•"/>
            </a:pPr>
            <a:r>
              <a:rPr lang="en-US" sz="6300" b="1" dirty="0">
                <a:solidFill>
                  <a:schemeClr val="bg1"/>
                </a:solidFill>
                <a:effectLst>
                  <a:outerShdw blurRad="38100" dist="38100" dir="2700000" algn="tl">
                    <a:srgbClr val="000000">
                      <a:alpha val="43137"/>
                    </a:srgbClr>
                  </a:outerShdw>
                </a:effectLst>
              </a:rPr>
              <a:t>Knowledge that anyone can use it </a:t>
            </a:r>
            <a:r>
              <a:rPr lang="en-US" sz="6300" i="1" dirty="0">
                <a:solidFill>
                  <a:schemeClr val="bg1"/>
                </a:solidFill>
                <a:effectLst>
                  <a:outerShdw blurRad="38100" dist="38100" dir="2700000" algn="tl">
                    <a:srgbClr val="000000">
                      <a:alpha val="43137"/>
                    </a:srgbClr>
                  </a:outerShdw>
                </a:effectLst>
              </a:rPr>
              <a:t>(even students)</a:t>
            </a:r>
          </a:p>
          <a:p>
            <a:pPr marL="857250" indent="-857250">
              <a:buFont typeface="Arial" panose="020B0604020202020204" pitchFamily="34" charset="0"/>
              <a:buChar char="•"/>
            </a:pPr>
            <a:r>
              <a:rPr lang="en-US" sz="6300" b="1" dirty="0">
                <a:solidFill>
                  <a:schemeClr val="bg1"/>
                </a:solidFill>
                <a:effectLst>
                  <a:outerShdw blurRad="38100" dist="38100" dir="2700000" algn="tl">
                    <a:srgbClr val="000000">
                      <a:alpha val="43137"/>
                    </a:srgbClr>
                  </a:outerShdw>
                </a:effectLst>
              </a:rPr>
              <a:t>Critical Thinking regarding AI Content</a:t>
            </a:r>
          </a:p>
          <a:p>
            <a:pPr marL="2228850" lvl="2" indent="-857250">
              <a:buFont typeface="Courier New" panose="02070309020205020404" pitchFamily="49" charset="0"/>
              <a:buChar char="o"/>
            </a:pPr>
            <a:r>
              <a:rPr lang="en-US" sz="6300" b="1" dirty="0">
                <a:solidFill>
                  <a:schemeClr val="bg1"/>
                </a:solidFill>
                <a:effectLst>
                  <a:outerShdw blurRad="38100" dist="38100" dir="2700000" algn="tl">
                    <a:srgbClr val="000000">
                      <a:alpha val="43137"/>
                    </a:srgbClr>
                  </a:outerShdw>
                </a:effectLst>
              </a:rPr>
              <a:t>Method used to create</a:t>
            </a:r>
          </a:p>
          <a:p>
            <a:pPr marL="2228850" lvl="2" indent="-857250">
              <a:buFont typeface="Courier New" panose="02070309020205020404" pitchFamily="49" charset="0"/>
              <a:buChar char="o"/>
            </a:pPr>
            <a:r>
              <a:rPr lang="en-US" sz="6300" b="1" dirty="0">
                <a:solidFill>
                  <a:schemeClr val="bg1"/>
                </a:solidFill>
                <a:effectLst>
                  <a:outerShdw blurRad="38100" dist="38100" dir="2700000" algn="tl">
                    <a:srgbClr val="000000">
                      <a:alpha val="43137"/>
                    </a:srgbClr>
                  </a:outerShdw>
                </a:effectLst>
              </a:rPr>
              <a:t>Sources used to create</a:t>
            </a:r>
          </a:p>
          <a:p>
            <a:pPr marL="2228850" lvl="2" indent="-857250">
              <a:buFont typeface="Courier New" panose="02070309020205020404" pitchFamily="49" charset="0"/>
              <a:buChar char="o"/>
            </a:pPr>
            <a:r>
              <a:rPr lang="en-US" sz="6300" b="1" dirty="0">
                <a:solidFill>
                  <a:schemeClr val="bg1"/>
                </a:solidFill>
                <a:effectLst>
                  <a:outerShdw blurRad="38100" dist="38100" dir="2700000" algn="tl">
                    <a:srgbClr val="000000">
                      <a:alpha val="43137"/>
                    </a:srgbClr>
                  </a:outerShdw>
                </a:effectLst>
              </a:rPr>
              <a:t>Biases that might exist</a:t>
            </a:r>
          </a:p>
        </p:txBody>
      </p:sp>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5961982" y="9055383"/>
            <a:ext cx="1912226" cy="92129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414827" y="9684839"/>
            <a:ext cx="12098377" cy="461665"/>
          </a:xfrm>
          <a:prstGeom prst="rect">
            <a:avLst/>
          </a:prstGeom>
          <a:noFill/>
        </p:spPr>
        <p:txBody>
          <a:bodyPr wrap="none" rtlCol="0">
            <a:spAutoFit/>
          </a:bodyPr>
          <a:lstStyle/>
          <a:p>
            <a:r>
              <a:rPr lang="en-US" sz="2400" i="1" dirty="0">
                <a:solidFill>
                  <a:schemeClr val="bg1">
                    <a:lumMod val="75000"/>
                  </a:schemeClr>
                </a:solidFill>
                <a:latin typeface="Arial" panose="020B0604020202020204" pitchFamily="34" charset="0"/>
                <a:cs typeface="Arial" panose="020B0604020202020204" pitchFamily="34" charset="0"/>
              </a:rPr>
              <a:t>Created by the Center for Teaching and Learning at the American University of Armenia</a:t>
            </a:r>
          </a:p>
        </p:txBody>
      </p:sp>
    </p:spTree>
    <p:extLst>
      <p:ext uri="{BB962C8B-B14F-4D97-AF65-F5344CB8AC3E}">
        <p14:creationId xmlns:p14="http://schemas.microsoft.com/office/powerpoint/2010/main" val="55985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2038" t="5349" r="7399"/>
          <a:stretch/>
        </p:blipFill>
        <p:spPr>
          <a:xfrm>
            <a:off x="0" y="-28162"/>
            <a:ext cx="18519494" cy="10315162"/>
          </a:xfrm>
          <a:prstGeom prst="rect">
            <a:avLst/>
          </a:prstGeom>
        </p:spPr>
      </p:pic>
      <p:sp>
        <p:nvSpPr>
          <p:cNvPr id="5" name="TextBox 4"/>
          <p:cNvSpPr txBox="1"/>
          <p:nvPr/>
        </p:nvSpPr>
        <p:spPr>
          <a:xfrm flipH="1">
            <a:off x="-171451" y="6450962"/>
            <a:ext cx="10077450" cy="3400931"/>
          </a:xfrm>
          <a:prstGeom prst="rect">
            <a:avLst/>
          </a:prstGeom>
          <a:solidFill>
            <a:srgbClr val="193718"/>
          </a:solidFill>
        </p:spPr>
        <p:txBody>
          <a:bodyPr wrap="square" rtlCol="0">
            <a:spAutoFit/>
          </a:bodyPr>
          <a:lstStyle/>
          <a:p>
            <a:pPr algn="ctr"/>
            <a:endParaRPr lang="en-US" sz="2400" b="1" dirty="0" smtClean="0">
              <a:solidFill>
                <a:schemeClr val="bg1"/>
              </a:solidFill>
            </a:endParaRPr>
          </a:p>
          <a:p>
            <a:pPr algn="ctr"/>
            <a:r>
              <a:rPr lang="en-US" sz="8000" b="1" dirty="0" smtClean="0">
                <a:solidFill>
                  <a:schemeClr val="bg1"/>
                </a:solidFill>
              </a:rPr>
              <a:t>   </a:t>
            </a:r>
            <a:r>
              <a:rPr lang="en-US" sz="10300" b="1" dirty="0" smtClean="0">
                <a:solidFill>
                  <a:schemeClr val="bg1"/>
                </a:solidFill>
                <a:latin typeface="Arial Black" panose="020B0A04020102020204" pitchFamily="34" charset="0"/>
              </a:rPr>
              <a:t>QUESTIONS </a:t>
            </a:r>
          </a:p>
          <a:p>
            <a:pPr algn="ctr"/>
            <a:r>
              <a:rPr lang="en-US" sz="8000" b="1" dirty="0" smtClean="0">
                <a:solidFill>
                  <a:schemeClr val="bg1"/>
                </a:solidFill>
              </a:rPr>
              <a:t>  </a:t>
            </a:r>
            <a:r>
              <a:rPr lang="en-US" sz="8800" b="1" dirty="0" smtClean="0">
                <a:solidFill>
                  <a:schemeClr val="bg1"/>
                </a:solidFill>
              </a:rPr>
              <a:t>About </a:t>
            </a:r>
            <a:r>
              <a:rPr lang="en-US" sz="8800" b="1" dirty="0" err="1" smtClean="0">
                <a:solidFill>
                  <a:schemeClr val="bg1"/>
                </a:solidFill>
              </a:rPr>
              <a:t>ChatGPT</a:t>
            </a:r>
            <a:r>
              <a:rPr lang="en-US" sz="8800" b="1" dirty="0" smtClean="0">
                <a:solidFill>
                  <a:schemeClr val="bg1"/>
                </a:solidFill>
              </a:rPr>
              <a:t>?</a:t>
            </a:r>
          </a:p>
        </p:txBody>
      </p:sp>
    </p:spTree>
    <p:extLst>
      <p:ext uri="{BB962C8B-B14F-4D97-AF65-F5344CB8AC3E}">
        <p14:creationId xmlns:p14="http://schemas.microsoft.com/office/powerpoint/2010/main" val="104218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2038" t="5349" r="7399"/>
          <a:stretch/>
        </p:blipFill>
        <p:spPr>
          <a:xfrm>
            <a:off x="0" y="-28162"/>
            <a:ext cx="18519494" cy="10315162"/>
          </a:xfrm>
          <a:prstGeom prst="rect">
            <a:avLst/>
          </a:prstGeom>
        </p:spPr>
      </p:pic>
      <p:sp>
        <p:nvSpPr>
          <p:cNvPr id="5" name="TextBox 4"/>
          <p:cNvSpPr txBox="1"/>
          <p:nvPr/>
        </p:nvSpPr>
        <p:spPr>
          <a:xfrm flipH="1">
            <a:off x="231490" y="6146162"/>
            <a:ext cx="9306045" cy="3785652"/>
          </a:xfrm>
          <a:prstGeom prst="rect">
            <a:avLst/>
          </a:prstGeom>
          <a:solidFill>
            <a:srgbClr val="193718"/>
          </a:solidFill>
        </p:spPr>
        <p:txBody>
          <a:bodyPr wrap="square" rtlCol="0">
            <a:spAutoFit/>
          </a:bodyPr>
          <a:lstStyle/>
          <a:p>
            <a:endParaRPr lang="en-US" sz="8000" b="1" dirty="0" smtClean="0">
              <a:solidFill>
                <a:schemeClr val="bg1"/>
              </a:solidFill>
            </a:endParaRPr>
          </a:p>
          <a:p>
            <a:r>
              <a:rPr lang="en-US" sz="8000" b="1" dirty="0" smtClean="0">
                <a:solidFill>
                  <a:schemeClr val="bg1"/>
                </a:solidFill>
              </a:rPr>
              <a:t>   WHAT IS </a:t>
            </a:r>
            <a:r>
              <a:rPr lang="en-US" sz="8000" b="1" dirty="0" err="1" smtClean="0">
                <a:solidFill>
                  <a:schemeClr val="bg1"/>
                </a:solidFill>
              </a:rPr>
              <a:t>ChatGPT</a:t>
            </a:r>
            <a:r>
              <a:rPr lang="en-US" sz="8000" b="1" dirty="0" smtClean="0">
                <a:solidFill>
                  <a:schemeClr val="bg1"/>
                </a:solidFill>
              </a:rPr>
              <a:t>?</a:t>
            </a:r>
          </a:p>
          <a:p>
            <a:endParaRPr lang="en-US" sz="8000" b="1" dirty="0">
              <a:solidFill>
                <a:schemeClr val="bg1"/>
              </a:solidFill>
            </a:endParaRPr>
          </a:p>
        </p:txBody>
      </p:sp>
      <p:sp>
        <p:nvSpPr>
          <p:cNvPr id="3" name="Rectangle 2"/>
          <p:cNvSpPr/>
          <p:nvPr/>
        </p:nvSpPr>
        <p:spPr>
          <a:xfrm>
            <a:off x="4052208" y="87084"/>
            <a:ext cx="7767864" cy="455889"/>
          </a:xfrm>
          <a:prstGeom prst="rect">
            <a:avLst/>
          </a:prstGeom>
          <a:solidFill>
            <a:srgbClr val="F0F0F4"/>
          </a:solidFill>
          <a:ln>
            <a:solidFill>
              <a:srgbClr val="F0F0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095750" y="-28162"/>
            <a:ext cx="6085192" cy="600164"/>
          </a:xfrm>
          <a:prstGeom prst="rect">
            <a:avLst/>
          </a:prstGeom>
          <a:noFill/>
        </p:spPr>
        <p:txBody>
          <a:bodyPr wrap="none" rtlCol="0">
            <a:spAutoFit/>
          </a:bodyPr>
          <a:lstStyle/>
          <a:p>
            <a:r>
              <a:rPr lang="en-US" sz="3300" b="1" dirty="0"/>
              <a:t>https://</a:t>
            </a:r>
            <a:r>
              <a:rPr lang="en-US" sz="3300" b="1" dirty="0" smtClean="0"/>
              <a:t>openai.com/blog/chatgpt</a:t>
            </a:r>
            <a:endParaRPr lang="en-US" sz="3300" b="1" dirty="0"/>
          </a:p>
        </p:txBody>
      </p:sp>
    </p:spTree>
    <p:extLst>
      <p:ext uri="{BB962C8B-B14F-4D97-AF65-F5344CB8AC3E}">
        <p14:creationId xmlns:p14="http://schemas.microsoft.com/office/powerpoint/2010/main" val="176422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288000" cy="102870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60631" y="247272"/>
            <a:ext cx="2656332" cy="2400300"/>
          </a:xfrm>
          <a:prstGeom prst="rect">
            <a:avLst/>
          </a:prstGeom>
        </p:spPr>
      </p:pic>
      <p:sp>
        <p:nvSpPr>
          <p:cNvPr id="5" name="TextBox 4"/>
          <p:cNvSpPr txBox="1"/>
          <p:nvPr/>
        </p:nvSpPr>
        <p:spPr>
          <a:xfrm>
            <a:off x="6379028" y="824174"/>
            <a:ext cx="5007429" cy="1200329"/>
          </a:xfrm>
          <a:prstGeom prst="rect">
            <a:avLst/>
          </a:prstGeom>
          <a:noFill/>
        </p:spPr>
        <p:txBody>
          <a:bodyPr wrap="square" rtlCol="0">
            <a:spAutoFit/>
          </a:bodyPr>
          <a:lstStyle/>
          <a:p>
            <a:pPr algn="ctr"/>
            <a:r>
              <a:rPr lang="en-US" sz="7200" b="1" dirty="0" err="1">
                <a:solidFill>
                  <a:schemeClr val="bg1"/>
                </a:solidFill>
                <a:effectLst>
                  <a:outerShdw blurRad="38100" dist="38100" dir="2700000" algn="tl">
                    <a:srgbClr val="000000">
                      <a:alpha val="43137"/>
                    </a:srgbClr>
                  </a:outerShdw>
                </a:effectLst>
              </a:rPr>
              <a:t>ChatGPT</a:t>
            </a:r>
            <a:endParaRPr lang="en-US" sz="72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5895064" y="9587659"/>
            <a:ext cx="12285927" cy="461665"/>
          </a:xfrm>
          <a:prstGeom prst="rect">
            <a:avLst/>
          </a:prstGeom>
          <a:noFill/>
        </p:spPr>
        <p:txBody>
          <a:bodyPr wrap="none" rtlCol="0">
            <a:spAutoFit/>
          </a:bodyPr>
          <a:lstStyle/>
          <a:p>
            <a:r>
              <a:rPr lang="en-US" sz="2400" i="1" dirty="0">
                <a:solidFill>
                  <a:schemeClr val="bg1">
                    <a:lumMod val="75000"/>
                  </a:schemeClr>
                </a:solidFill>
                <a:latin typeface="Arial" panose="020B0604020202020204" pitchFamily="34" charset="0"/>
                <a:cs typeface="Arial" panose="020B0604020202020204" pitchFamily="34" charset="0"/>
              </a:rPr>
              <a:t>- Created by the Center for Teaching and Learning at the American University of Armenia</a:t>
            </a:r>
          </a:p>
        </p:txBody>
      </p:sp>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 y="0"/>
            <a:ext cx="18287999" cy="10324311"/>
          </a:xfrm>
          <a:prstGeom prst="rect">
            <a:avLst/>
          </a:prstGeom>
        </p:spPr>
      </p:pic>
      <p:sp>
        <p:nvSpPr>
          <p:cNvPr id="4" name="TextBox 3"/>
          <p:cNvSpPr txBox="1"/>
          <p:nvPr/>
        </p:nvSpPr>
        <p:spPr>
          <a:xfrm>
            <a:off x="6149011" y="2232073"/>
            <a:ext cx="12176760" cy="830997"/>
          </a:xfrm>
          <a:prstGeom prst="rect">
            <a:avLst/>
          </a:prstGeom>
          <a:solidFill>
            <a:srgbClr val="203864">
              <a:alpha val="74902"/>
            </a:srgbClr>
          </a:solid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Answers virtually ANY question on ANY topic</a:t>
            </a:r>
            <a:endParaRPr lang="en-US" sz="48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6156631" y="3489373"/>
            <a:ext cx="12176760" cy="830997"/>
          </a:xfrm>
          <a:prstGeom prst="rect">
            <a:avLst/>
          </a:prstGeom>
          <a:solidFill>
            <a:srgbClr val="203864">
              <a:alpha val="74902"/>
            </a:srgbClr>
          </a:solid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Creates text in virtually any type of format:</a:t>
            </a:r>
            <a:endParaRPr lang="en-US" sz="48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6187111" y="4693333"/>
            <a:ext cx="12176760" cy="830997"/>
          </a:xfrm>
          <a:prstGeom prst="rect">
            <a:avLst/>
          </a:prstGeom>
          <a:solidFill>
            <a:srgbClr val="203864">
              <a:alpha val="74902"/>
            </a:srgbClr>
          </a:solidFill>
        </p:spPr>
        <p:txBody>
          <a:bodyPr wrap="square" rtlCol="0">
            <a:spAutoFit/>
          </a:bodyPr>
          <a:lstStyle/>
          <a:p>
            <a:r>
              <a:rPr lang="en-US" sz="3800" i="1" dirty="0" smtClean="0">
                <a:solidFill>
                  <a:schemeClr val="bg1"/>
                </a:solidFill>
                <a:effectLst>
                  <a:outerShdw blurRad="38100" dist="38100" dir="2700000" algn="tl">
                    <a:srgbClr val="000000">
                      <a:alpha val="43137"/>
                    </a:srgbClr>
                  </a:outerShdw>
                </a:effectLst>
              </a:rPr>
              <a:t>Ex: </a:t>
            </a:r>
            <a:r>
              <a:rPr lang="en-US" sz="4800" b="1" dirty="0" smtClean="0">
                <a:solidFill>
                  <a:schemeClr val="bg1"/>
                </a:solidFill>
                <a:effectLst>
                  <a:outerShdw blurRad="38100" dist="38100" dir="2700000" algn="tl">
                    <a:srgbClr val="000000">
                      <a:alpha val="43137"/>
                    </a:srgbClr>
                  </a:outerShdw>
                </a:effectLst>
              </a:rPr>
              <a:t>Essays, Reports, Outlines, Spreadsheets, etc.</a:t>
            </a:r>
            <a:endParaRPr lang="en-US" sz="48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6149011" y="5904913"/>
            <a:ext cx="12176760" cy="830997"/>
          </a:xfrm>
          <a:prstGeom prst="rect">
            <a:avLst/>
          </a:prstGeom>
          <a:solidFill>
            <a:srgbClr val="203864">
              <a:alpha val="74902"/>
            </a:srgbClr>
          </a:solid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Limited knowledge after end of 2021</a:t>
            </a:r>
            <a:endParaRPr lang="en-US" sz="48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6171871" y="7025053"/>
            <a:ext cx="12176760" cy="830997"/>
          </a:xfrm>
          <a:prstGeom prst="rect">
            <a:avLst/>
          </a:prstGeom>
          <a:solidFill>
            <a:srgbClr val="203864">
              <a:alpha val="74902"/>
            </a:srgbClr>
          </a:solid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Can sometimes confidently create false info</a:t>
            </a:r>
            <a:endParaRPr lang="en-US" sz="48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6202351" y="8206153"/>
            <a:ext cx="12176760" cy="830997"/>
          </a:xfrm>
          <a:prstGeom prst="rect">
            <a:avLst/>
          </a:prstGeom>
          <a:solidFill>
            <a:srgbClr val="203864">
              <a:alpha val="74902"/>
            </a:srgbClr>
          </a:solid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Bias may exist depending on info sources</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169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771" y="-108857"/>
            <a:ext cx="18309771" cy="10395858"/>
          </a:xfrm>
          <a:prstGeom prst="rect">
            <a:avLst/>
          </a:prstGeom>
        </p:spPr>
      </p:pic>
      <p:sp>
        <p:nvSpPr>
          <p:cNvPr id="5" name="Rectangle 4"/>
          <p:cNvSpPr/>
          <p:nvPr/>
        </p:nvSpPr>
        <p:spPr>
          <a:xfrm>
            <a:off x="870857" y="8948057"/>
            <a:ext cx="15871373" cy="892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50" dirty="0">
                <a:solidFill>
                  <a:schemeClr val="bg1"/>
                </a:solidFill>
              </a:rPr>
              <a:t>Write a 500 word essay with in-text citations and references on democracy in Armenia</a:t>
            </a:r>
          </a:p>
        </p:txBody>
      </p:sp>
      <p:sp>
        <p:nvSpPr>
          <p:cNvPr id="6" name="Rectangle 5"/>
          <p:cNvSpPr/>
          <p:nvPr/>
        </p:nvSpPr>
        <p:spPr>
          <a:xfrm>
            <a:off x="870857" y="8948056"/>
            <a:ext cx="15871373" cy="892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50" dirty="0">
                <a:solidFill>
                  <a:schemeClr val="tx1"/>
                </a:solidFill>
              </a:rPr>
              <a:t>Write a 500 word essay with in-text citations and references on democracy in Armenia</a:t>
            </a:r>
          </a:p>
        </p:txBody>
      </p:sp>
    </p:spTree>
    <p:extLst>
      <p:ext uri="{BB962C8B-B14F-4D97-AF65-F5344CB8AC3E}">
        <p14:creationId xmlns:p14="http://schemas.microsoft.com/office/powerpoint/2010/main" val="237554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171" y="-21765"/>
            <a:ext cx="18788741" cy="10276115"/>
          </a:xfrm>
          <a:prstGeom prst="rect">
            <a:avLst/>
          </a:prstGeom>
        </p:spPr>
      </p:pic>
    </p:spTree>
    <p:extLst>
      <p:ext uri="{BB962C8B-B14F-4D97-AF65-F5344CB8AC3E}">
        <p14:creationId xmlns:p14="http://schemas.microsoft.com/office/powerpoint/2010/main" val="1609330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626" y="0"/>
            <a:ext cx="18753294" cy="10287000"/>
          </a:xfrm>
          <a:prstGeom prst="rect">
            <a:avLst/>
          </a:prstGeom>
        </p:spPr>
      </p:pic>
      <p:sp>
        <p:nvSpPr>
          <p:cNvPr id="2" name="Right Arrow 1"/>
          <p:cNvSpPr/>
          <p:nvPr/>
        </p:nvSpPr>
        <p:spPr>
          <a:xfrm>
            <a:off x="-342900" y="7658100"/>
            <a:ext cx="1847850" cy="819150"/>
          </a:xfrm>
          <a:prstGeom prst="rightArrow">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8138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Marker/>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0" y="0"/>
            <a:ext cx="18288000" cy="10287000"/>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60631" y="247272"/>
            <a:ext cx="2656332" cy="2400300"/>
          </a:xfrm>
          <a:prstGeom prst="rect">
            <a:avLst/>
          </a:prstGeom>
        </p:spPr>
      </p:pic>
      <p:sp>
        <p:nvSpPr>
          <p:cNvPr id="5" name="TextBox 4"/>
          <p:cNvSpPr txBox="1"/>
          <p:nvPr/>
        </p:nvSpPr>
        <p:spPr>
          <a:xfrm>
            <a:off x="6379028" y="824174"/>
            <a:ext cx="5007429" cy="1200329"/>
          </a:xfrm>
          <a:prstGeom prst="rect">
            <a:avLst/>
          </a:prstGeom>
          <a:noFill/>
        </p:spPr>
        <p:txBody>
          <a:bodyPr wrap="square" rtlCol="0">
            <a:spAutoFit/>
          </a:bodyPr>
          <a:lstStyle/>
          <a:p>
            <a:pPr algn="ctr"/>
            <a:r>
              <a:rPr lang="en-US" sz="7200" b="1" dirty="0" err="1">
                <a:solidFill>
                  <a:schemeClr val="bg1"/>
                </a:solidFill>
                <a:effectLst>
                  <a:outerShdw blurRad="38100" dist="38100" dir="2700000" algn="tl">
                    <a:srgbClr val="000000">
                      <a:alpha val="43137"/>
                    </a:srgbClr>
                  </a:outerShdw>
                </a:effectLst>
              </a:rPr>
              <a:t>ChatGPT</a:t>
            </a:r>
            <a:endParaRPr lang="en-US" sz="72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5895064" y="9587659"/>
            <a:ext cx="12285927" cy="461665"/>
          </a:xfrm>
          <a:prstGeom prst="rect">
            <a:avLst/>
          </a:prstGeom>
          <a:noFill/>
        </p:spPr>
        <p:txBody>
          <a:bodyPr wrap="none" rtlCol="0">
            <a:spAutoFit/>
          </a:bodyPr>
          <a:lstStyle/>
          <a:p>
            <a:r>
              <a:rPr lang="en-US" sz="2400" i="1" dirty="0">
                <a:solidFill>
                  <a:schemeClr val="bg1">
                    <a:lumMod val="75000"/>
                  </a:schemeClr>
                </a:solidFill>
                <a:latin typeface="Arial" panose="020B0604020202020204" pitchFamily="34" charset="0"/>
                <a:cs typeface="Arial" panose="020B0604020202020204" pitchFamily="34" charset="0"/>
              </a:rPr>
              <a:t>- Created by the Center for Teaching and Learning at the American University of Armenia</a:t>
            </a:r>
          </a:p>
        </p:txBody>
      </p:sp>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 y="0"/>
            <a:ext cx="18287999" cy="10324311"/>
          </a:xfrm>
          <a:prstGeom prst="rect">
            <a:avLst/>
          </a:prstGeom>
        </p:spPr>
      </p:pic>
      <p:sp>
        <p:nvSpPr>
          <p:cNvPr id="4" name="Rectangle 3"/>
          <p:cNvSpPr/>
          <p:nvPr/>
        </p:nvSpPr>
        <p:spPr>
          <a:xfrm>
            <a:off x="-3" y="-37311"/>
            <a:ext cx="18288002" cy="10324311"/>
          </a:xfrm>
          <a:prstGeom prst="rect">
            <a:avLst/>
          </a:prstGeom>
          <a:solidFill>
            <a:srgbClr val="0D0D0D">
              <a:alpha val="60000"/>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7" name="TextBox 6"/>
          <p:cNvSpPr txBox="1"/>
          <p:nvPr/>
        </p:nvSpPr>
        <p:spPr>
          <a:xfrm>
            <a:off x="504849" y="1047223"/>
            <a:ext cx="17529542" cy="8263801"/>
          </a:xfrm>
          <a:prstGeom prst="rect">
            <a:avLst/>
          </a:prstGeom>
          <a:noFill/>
        </p:spPr>
        <p:txBody>
          <a:bodyPr wrap="none" rtlCol="0">
            <a:spAutoFit/>
          </a:bodyPr>
          <a:lstStyle/>
          <a:p>
            <a:r>
              <a:rPr lang="en-US" sz="9000" b="1" dirty="0">
                <a:solidFill>
                  <a:schemeClr val="bg1"/>
                </a:solidFill>
                <a:effectLst>
                  <a:outerShdw blurRad="38100" dist="38100" dir="2700000" algn="tl">
                    <a:srgbClr val="000000">
                      <a:alpha val="43137"/>
                    </a:srgbClr>
                  </a:outerShdw>
                </a:effectLst>
              </a:rPr>
              <a:t>AI Literacy:</a:t>
            </a:r>
          </a:p>
          <a:p>
            <a:pPr marL="857250" indent="-857250">
              <a:buFont typeface="Arial" panose="020B0604020202020204" pitchFamily="34" charset="0"/>
              <a:buChar char="•"/>
            </a:pPr>
            <a:r>
              <a:rPr lang="en-US" sz="6300" b="1" dirty="0">
                <a:solidFill>
                  <a:schemeClr val="bg1"/>
                </a:solidFill>
                <a:effectLst>
                  <a:outerShdw blurRad="38100" dist="38100" dir="2700000" algn="tl">
                    <a:srgbClr val="000000">
                      <a:alpha val="43137"/>
                    </a:srgbClr>
                  </a:outerShdw>
                </a:effectLst>
              </a:rPr>
              <a:t>Awareness that AI is all around us</a:t>
            </a:r>
          </a:p>
          <a:p>
            <a:pPr marL="857250" indent="-857250">
              <a:buFont typeface="Arial" panose="020B0604020202020204" pitchFamily="34" charset="0"/>
              <a:buChar char="•"/>
            </a:pPr>
            <a:r>
              <a:rPr lang="en-US" sz="6300" b="1" dirty="0">
                <a:solidFill>
                  <a:schemeClr val="bg1"/>
                </a:solidFill>
                <a:effectLst>
                  <a:outerShdw blurRad="38100" dist="38100" dir="2700000" algn="tl">
                    <a:srgbClr val="000000">
                      <a:alpha val="43137"/>
                    </a:srgbClr>
                  </a:outerShdw>
                </a:effectLst>
              </a:rPr>
              <a:t>Ability to use it and harness its power</a:t>
            </a:r>
          </a:p>
          <a:p>
            <a:pPr marL="857250" indent="-857250">
              <a:buFont typeface="Arial" panose="020B0604020202020204" pitchFamily="34" charset="0"/>
              <a:buChar char="•"/>
            </a:pPr>
            <a:r>
              <a:rPr lang="en-US" sz="6300" b="1" dirty="0">
                <a:solidFill>
                  <a:schemeClr val="bg1"/>
                </a:solidFill>
                <a:effectLst>
                  <a:outerShdw blurRad="38100" dist="38100" dir="2700000" algn="tl">
                    <a:srgbClr val="000000">
                      <a:alpha val="43137"/>
                    </a:srgbClr>
                  </a:outerShdw>
                </a:effectLst>
              </a:rPr>
              <a:t>Knowledge that anyone can use it </a:t>
            </a:r>
            <a:r>
              <a:rPr lang="en-US" sz="6300" i="1" dirty="0">
                <a:solidFill>
                  <a:schemeClr val="bg1"/>
                </a:solidFill>
                <a:effectLst>
                  <a:outerShdw blurRad="38100" dist="38100" dir="2700000" algn="tl">
                    <a:srgbClr val="000000">
                      <a:alpha val="43137"/>
                    </a:srgbClr>
                  </a:outerShdw>
                </a:effectLst>
              </a:rPr>
              <a:t>(even students)</a:t>
            </a:r>
          </a:p>
          <a:p>
            <a:pPr marL="857250" indent="-857250">
              <a:buFont typeface="Arial" panose="020B0604020202020204" pitchFamily="34" charset="0"/>
              <a:buChar char="•"/>
            </a:pPr>
            <a:r>
              <a:rPr lang="en-US" sz="6300" b="1" dirty="0">
                <a:solidFill>
                  <a:schemeClr val="bg1"/>
                </a:solidFill>
                <a:effectLst>
                  <a:outerShdw blurRad="38100" dist="38100" dir="2700000" algn="tl">
                    <a:srgbClr val="000000">
                      <a:alpha val="43137"/>
                    </a:srgbClr>
                  </a:outerShdw>
                </a:effectLst>
              </a:rPr>
              <a:t>Critical Thinking regarding AI Content</a:t>
            </a:r>
          </a:p>
          <a:p>
            <a:pPr marL="2228850" lvl="2" indent="-857250">
              <a:buFont typeface="Courier New" panose="02070309020205020404" pitchFamily="49" charset="0"/>
              <a:buChar char="o"/>
            </a:pPr>
            <a:r>
              <a:rPr lang="en-US" sz="6300" b="1" dirty="0">
                <a:solidFill>
                  <a:schemeClr val="bg1"/>
                </a:solidFill>
                <a:effectLst>
                  <a:outerShdw blurRad="38100" dist="38100" dir="2700000" algn="tl">
                    <a:srgbClr val="000000">
                      <a:alpha val="43137"/>
                    </a:srgbClr>
                  </a:outerShdw>
                </a:effectLst>
              </a:rPr>
              <a:t>Method used to create</a:t>
            </a:r>
          </a:p>
          <a:p>
            <a:pPr marL="2228850" lvl="2" indent="-857250">
              <a:buFont typeface="Courier New" panose="02070309020205020404" pitchFamily="49" charset="0"/>
              <a:buChar char="o"/>
            </a:pPr>
            <a:r>
              <a:rPr lang="en-US" sz="6300" b="1" dirty="0">
                <a:solidFill>
                  <a:schemeClr val="bg1"/>
                </a:solidFill>
                <a:effectLst>
                  <a:outerShdw blurRad="38100" dist="38100" dir="2700000" algn="tl">
                    <a:srgbClr val="000000">
                      <a:alpha val="43137"/>
                    </a:srgbClr>
                  </a:outerShdw>
                </a:effectLst>
              </a:rPr>
              <a:t>Sources used to create</a:t>
            </a:r>
          </a:p>
          <a:p>
            <a:pPr marL="2228850" lvl="2" indent="-857250">
              <a:buFont typeface="Courier New" panose="02070309020205020404" pitchFamily="49" charset="0"/>
              <a:buChar char="o"/>
            </a:pPr>
            <a:r>
              <a:rPr lang="en-US" sz="6300" b="1" dirty="0">
                <a:solidFill>
                  <a:schemeClr val="bg1"/>
                </a:solidFill>
                <a:effectLst>
                  <a:outerShdw blurRad="38100" dist="38100" dir="2700000" algn="tl">
                    <a:srgbClr val="000000">
                      <a:alpha val="43137"/>
                    </a:srgbClr>
                  </a:outerShdw>
                </a:effectLst>
              </a:rPr>
              <a:t>Biases that might exist</a:t>
            </a:r>
          </a:p>
        </p:txBody>
      </p:sp>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5961982" y="9055383"/>
            <a:ext cx="1912226" cy="92129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414827" y="9684839"/>
            <a:ext cx="12098377" cy="461665"/>
          </a:xfrm>
          <a:prstGeom prst="rect">
            <a:avLst/>
          </a:prstGeom>
          <a:noFill/>
        </p:spPr>
        <p:txBody>
          <a:bodyPr wrap="none" rtlCol="0">
            <a:spAutoFit/>
          </a:bodyPr>
          <a:lstStyle/>
          <a:p>
            <a:r>
              <a:rPr lang="en-US" sz="2400" i="1" dirty="0">
                <a:solidFill>
                  <a:schemeClr val="bg1">
                    <a:lumMod val="75000"/>
                  </a:schemeClr>
                </a:solidFill>
                <a:latin typeface="Arial" panose="020B0604020202020204" pitchFamily="34" charset="0"/>
                <a:cs typeface="Arial" panose="020B0604020202020204" pitchFamily="34" charset="0"/>
              </a:rPr>
              <a:t>Created by the Center for Teaching and Learning at the American University of Armenia</a:t>
            </a:r>
          </a:p>
        </p:txBody>
      </p:sp>
    </p:spTree>
    <p:extLst>
      <p:ext uri="{BB962C8B-B14F-4D97-AF65-F5344CB8AC3E}">
        <p14:creationId xmlns:p14="http://schemas.microsoft.com/office/powerpoint/2010/main" val="112317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Marker/>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0" y="0"/>
            <a:ext cx="18288000" cy="10287000"/>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60631" y="203730"/>
            <a:ext cx="2656332" cy="2400300"/>
          </a:xfrm>
          <a:prstGeom prst="rect">
            <a:avLst/>
          </a:prstGeom>
        </p:spPr>
      </p:pic>
      <p:sp>
        <p:nvSpPr>
          <p:cNvPr id="12" name="Rectangle 11"/>
          <p:cNvSpPr/>
          <p:nvPr/>
        </p:nvSpPr>
        <p:spPr>
          <a:xfrm>
            <a:off x="-283023" y="2604031"/>
            <a:ext cx="18399986" cy="7509748"/>
          </a:xfrm>
          <a:prstGeom prst="rect">
            <a:avLst/>
          </a:prstGeom>
        </p:spPr>
        <p:txBody>
          <a:bodyPr wrap="square">
            <a:spAutoFit/>
          </a:bodyPr>
          <a:lstStyle/>
          <a:p>
            <a:pPr marL="1200150" indent="-514350">
              <a:spcAft>
                <a:spcPts val="1200"/>
              </a:spcAft>
              <a:buFont typeface="+mj-lt"/>
              <a:buAutoNum type="arabicPeriod"/>
            </a:pPr>
            <a:r>
              <a:rPr lang="en-US" sz="3600" b="1" cap="all" dirty="0">
                <a:solidFill>
                  <a:schemeClr val="bg1"/>
                </a:solidFill>
                <a:latin typeface="Arial" panose="020B0604020202020204" pitchFamily="34" charset="0"/>
              </a:rPr>
              <a:t>Choosing a Topic</a:t>
            </a:r>
            <a:r>
              <a:rPr lang="en-US" sz="3600" b="1" dirty="0">
                <a:solidFill>
                  <a:schemeClr val="bg1"/>
                </a:solidFill>
                <a:latin typeface="Arial" panose="020B0604020202020204" pitchFamily="34" charset="0"/>
              </a:rPr>
              <a:t>: Contemplate, research, and reflect, then decide on the appropriate essay topic. </a:t>
            </a:r>
            <a:endParaRPr lang="en-US" sz="3600" b="1" i="1" dirty="0">
              <a:solidFill>
                <a:schemeClr val="bg1"/>
              </a:solidFill>
              <a:latin typeface="Arial" panose="020B0604020202020204" pitchFamily="34" charset="0"/>
            </a:endParaRPr>
          </a:p>
          <a:p>
            <a:pPr marL="1885950" lvl="1" indent="-514350">
              <a:spcAft>
                <a:spcPts val="1200"/>
              </a:spcAft>
              <a:buFont typeface="Arial" panose="020B0604020202020204" pitchFamily="34" charset="0"/>
              <a:buChar char="•"/>
            </a:pPr>
            <a:r>
              <a:rPr lang="en-US" sz="3600" b="1" i="1" dirty="0" err="1">
                <a:solidFill>
                  <a:schemeClr val="accent6">
                    <a:lumMod val="20000"/>
                    <a:lumOff val="80000"/>
                  </a:schemeClr>
                </a:solidFill>
                <a:latin typeface="Arial" panose="020B0604020202020204" pitchFamily="34" charset="0"/>
              </a:rPr>
              <a:t>ChatGPT</a:t>
            </a:r>
            <a:r>
              <a:rPr lang="en-US" sz="3600" i="1" dirty="0">
                <a:solidFill>
                  <a:schemeClr val="bg1"/>
                </a:solidFill>
                <a:latin typeface="Arial" panose="020B0604020202020204" pitchFamily="34" charset="0"/>
              </a:rPr>
              <a:t> could be used to research potential topics and present options</a:t>
            </a:r>
            <a:endParaRPr lang="en-US" sz="3600" dirty="0">
              <a:solidFill>
                <a:schemeClr val="bg1"/>
              </a:solidFill>
              <a:latin typeface="Calibri" panose="020F0502020204030204" pitchFamily="34" charset="0"/>
            </a:endParaRPr>
          </a:p>
          <a:p>
            <a:pPr marL="1200150" indent="-514350">
              <a:spcAft>
                <a:spcPts val="1200"/>
              </a:spcAft>
              <a:buFont typeface="+mj-lt"/>
              <a:buAutoNum type="arabicPeriod"/>
            </a:pPr>
            <a:r>
              <a:rPr lang="en-US" sz="3600" b="1" cap="all" dirty="0">
                <a:solidFill>
                  <a:schemeClr val="bg1"/>
                </a:solidFill>
                <a:latin typeface="Arial" panose="020B0604020202020204" pitchFamily="34" charset="0"/>
              </a:rPr>
              <a:t>Brainstorming</a:t>
            </a:r>
            <a:r>
              <a:rPr lang="en-US" sz="3600" b="1" dirty="0">
                <a:solidFill>
                  <a:schemeClr val="bg1"/>
                </a:solidFill>
                <a:latin typeface="Arial" panose="020B0604020202020204" pitchFamily="34" charset="0"/>
              </a:rPr>
              <a:t>: Come up with as many good &amp; bad ideas as you can. Review and select the best one. </a:t>
            </a:r>
            <a:endParaRPr lang="en-US" sz="3600" b="1" i="1" dirty="0">
              <a:solidFill>
                <a:schemeClr val="bg1"/>
              </a:solidFill>
              <a:latin typeface="Arial" panose="020B0604020202020204" pitchFamily="34" charset="0"/>
            </a:endParaRPr>
          </a:p>
          <a:p>
            <a:pPr marL="1885950" lvl="1" indent="-514350">
              <a:spcAft>
                <a:spcPts val="1200"/>
              </a:spcAft>
              <a:buFont typeface="Arial" panose="020B0604020202020204" pitchFamily="34" charset="0"/>
              <a:buChar char="•"/>
            </a:pPr>
            <a:r>
              <a:rPr lang="en-US" sz="3600" b="1" i="1" dirty="0" err="1">
                <a:solidFill>
                  <a:schemeClr val="accent6">
                    <a:lumMod val="20000"/>
                    <a:lumOff val="80000"/>
                  </a:schemeClr>
                </a:solidFill>
                <a:latin typeface="Arial" panose="020B0604020202020204" pitchFamily="34" charset="0"/>
              </a:rPr>
              <a:t>ChatGPT</a:t>
            </a:r>
            <a:r>
              <a:rPr lang="en-US" sz="3600" i="1" dirty="0">
                <a:solidFill>
                  <a:schemeClr val="bg1"/>
                </a:solidFill>
                <a:latin typeface="Arial" panose="020B0604020202020204" pitchFamily="34" charset="0"/>
              </a:rPr>
              <a:t> could be used to help brainstorm ideas by coming up with multiple ideas around a specific subject/idea</a:t>
            </a:r>
            <a:endParaRPr lang="en-US" sz="3600" dirty="0">
              <a:solidFill>
                <a:schemeClr val="bg1"/>
              </a:solidFill>
              <a:latin typeface="Calibri" panose="020F0502020204030204" pitchFamily="34" charset="0"/>
            </a:endParaRPr>
          </a:p>
          <a:p>
            <a:pPr marL="1200150" indent="-514350">
              <a:spcAft>
                <a:spcPts val="1200"/>
              </a:spcAft>
              <a:buFont typeface="+mj-lt"/>
              <a:buAutoNum type="arabicPeriod"/>
            </a:pPr>
            <a:r>
              <a:rPr lang="en-US" sz="3600" b="1" cap="all" dirty="0">
                <a:solidFill>
                  <a:schemeClr val="bg1"/>
                </a:solidFill>
                <a:latin typeface="Arial" panose="020B0604020202020204" pitchFamily="34" charset="0"/>
              </a:rPr>
              <a:t>Outlining</a:t>
            </a:r>
            <a:r>
              <a:rPr lang="en-US" sz="3600" b="1" dirty="0">
                <a:solidFill>
                  <a:schemeClr val="bg1"/>
                </a:solidFill>
                <a:latin typeface="Arial" panose="020B0604020202020204" pitchFamily="34" charset="0"/>
              </a:rPr>
              <a:t>: Structure essay into levels within the intro, body (supporting main idea), &amp; conclusion. </a:t>
            </a:r>
            <a:endParaRPr lang="en-US" sz="3600" b="1" i="1" dirty="0">
              <a:solidFill>
                <a:schemeClr val="bg1"/>
              </a:solidFill>
              <a:latin typeface="Arial" panose="020B0604020202020204" pitchFamily="34" charset="0"/>
            </a:endParaRPr>
          </a:p>
          <a:p>
            <a:pPr marL="1885950" lvl="1" indent="-514350">
              <a:spcAft>
                <a:spcPts val="1200"/>
              </a:spcAft>
              <a:buFont typeface="Arial" panose="020B0604020202020204" pitchFamily="34" charset="0"/>
              <a:buChar char="•"/>
            </a:pPr>
            <a:r>
              <a:rPr lang="en-US" sz="3600" b="1" i="1" dirty="0" err="1">
                <a:solidFill>
                  <a:schemeClr val="accent6">
                    <a:lumMod val="20000"/>
                    <a:lumOff val="80000"/>
                  </a:schemeClr>
                </a:solidFill>
                <a:latin typeface="Arial" panose="020B0604020202020204" pitchFamily="34" charset="0"/>
              </a:rPr>
              <a:t>ChatGPT</a:t>
            </a:r>
            <a:r>
              <a:rPr lang="en-US" sz="3600" i="1" dirty="0">
                <a:solidFill>
                  <a:schemeClr val="bg1"/>
                </a:solidFill>
                <a:latin typeface="Arial" panose="020B0604020202020204" pitchFamily="34" charset="0"/>
              </a:rPr>
              <a:t> could be used to create an outline based on prompts expressing the main idea(s) (derived from brainstorming) and desired subsections.</a:t>
            </a:r>
            <a:r>
              <a:rPr lang="en-US" sz="3600" dirty="0">
                <a:solidFill>
                  <a:schemeClr val="bg1"/>
                </a:solidFill>
                <a:latin typeface="Arial" panose="020B0604020202020204" pitchFamily="34" charset="0"/>
              </a:rPr>
              <a:t> *S</a:t>
            </a:r>
            <a:r>
              <a:rPr lang="en-US" sz="3600" i="1" dirty="0">
                <a:solidFill>
                  <a:schemeClr val="bg1"/>
                </a:solidFill>
                <a:latin typeface="Arial" panose="020B0604020202020204" pitchFamily="34" charset="0"/>
              </a:rPr>
              <a:t>tudents would verify the logic and desired focus of the writing</a:t>
            </a:r>
            <a:endParaRPr lang="en-US" sz="3600" dirty="0">
              <a:solidFill>
                <a:schemeClr val="bg1"/>
              </a:solidFill>
              <a:latin typeface="Calibri" panose="020F0502020204030204" pitchFamily="34" charset="0"/>
            </a:endParaRPr>
          </a:p>
        </p:txBody>
      </p:sp>
      <p:sp>
        <p:nvSpPr>
          <p:cNvPr id="4" name="TextBox 3"/>
          <p:cNvSpPr txBox="1"/>
          <p:nvPr/>
        </p:nvSpPr>
        <p:spPr>
          <a:xfrm>
            <a:off x="404211" y="1436624"/>
            <a:ext cx="15403448" cy="738664"/>
          </a:xfrm>
          <a:prstGeom prst="rect">
            <a:avLst/>
          </a:prstGeom>
          <a:noFill/>
        </p:spPr>
        <p:txBody>
          <a:bodyPr wrap="none" rtlCol="0">
            <a:spAutoFit/>
          </a:bodyPr>
          <a:lstStyle/>
          <a:p>
            <a:r>
              <a:rPr lang="en-US" sz="4200" b="1" dirty="0">
                <a:solidFill>
                  <a:schemeClr val="bg1"/>
                </a:solidFill>
                <a:latin typeface="Arial" panose="020B0604020202020204" pitchFamily="34" charset="0"/>
              </a:rPr>
              <a:t>7-Step Writing Process </a:t>
            </a:r>
            <a:r>
              <a:rPr lang="en-US" sz="4200" b="1" dirty="0" err="1" smtClean="0">
                <a:solidFill>
                  <a:schemeClr val="bg1"/>
                </a:solidFill>
                <a:latin typeface="Arial" panose="020B0604020202020204" pitchFamily="34" charset="0"/>
              </a:rPr>
              <a:t>ChatGPT</a:t>
            </a:r>
            <a:r>
              <a:rPr lang="en-US" sz="4200" b="1" dirty="0" smtClean="0">
                <a:solidFill>
                  <a:schemeClr val="bg1"/>
                </a:solidFill>
                <a:latin typeface="Arial" panose="020B0604020202020204" pitchFamily="34" charset="0"/>
              </a:rPr>
              <a:t> Integration </a:t>
            </a:r>
            <a:r>
              <a:rPr lang="en-US" sz="4200" b="1" dirty="0" smtClean="0">
                <a:solidFill>
                  <a:schemeClr val="accent4">
                    <a:lumMod val="20000"/>
                    <a:lumOff val="80000"/>
                  </a:schemeClr>
                </a:solidFill>
                <a:latin typeface="Arial" panose="020B0604020202020204" pitchFamily="34" charset="0"/>
              </a:rPr>
              <a:t>OR</a:t>
            </a:r>
            <a:r>
              <a:rPr lang="en-US" sz="4200" b="1" dirty="0" smtClean="0">
                <a:solidFill>
                  <a:schemeClr val="bg1"/>
                </a:solidFill>
                <a:latin typeface="Arial" panose="020B0604020202020204" pitchFamily="34" charset="0"/>
              </a:rPr>
              <a:t> Resistance</a:t>
            </a:r>
            <a:endParaRPr lang="en-US" sz="4200" dirty="0">
              <a:solidFill>
                <a:schemeClr val="bg1"/>
              </a:solidFill>
              <a:latin typeface="Calibri" panose="020F0502020204030204" pitchFamily="34" charset="0"/>
            </a:endParaRPr>
          </a:p>
        </p:txBody>
      </p:sp>
      <p:sp>
        <p:nvSpPr>
          <p:cNvPr id="13" name="TextBox 12"/>
          <p:cNvSpPr txBox="1"/>
          <p:nvPr/>
        </p:nvSpPr>
        <p:spPr>
          <a:xfrm>
            <a:off x="2817462" y="137674"/>
            <a:ext cx="11582400" cy="1338828"/>
          </a:xfrm>
          <a:prstGeom prst="rect">
            <a:avLst/>
          </a:prstGeom>
          <a:noFill/>
        </p:spPr>
        <p:txBody>
          <a:bodyPr wrap="square" rtlCol="0">
            <a:spAutoFit/>
          </a:bodyPr>
          <a:lstStyle/>
          <a:p>
            <a:pPr algn="ctr"/>
            <a:r>
              <a:rPr lang="en-US" sz="8100" b="1" dirty="0" err="1">
                <a:solidFill>
                  <a:schemeClr val="bg1"/>
                </a:solidFill>
                <a:effectLst>
                  <a:outerShdw blurRad="38100" dist="38100" dir="2700000" algn="tl">
                    <a:srgbClr val="000000">
                      <a:alpha val="43137"/>
                    </a:srgbClr>
                  </a:outerShdw>
                </a:effectLst>
              </a:rPr>
              <a:t>ChatGPT</a:t>
            </a:r>
            <a:r>
              <a:rPr lang="en-US" sz="8100" b="1" dirty="0">
                <a:solidFill>
                  <a:schemeClr val="bg1"/>
                </a:solidFill>
                <a:effectLst>
                  <a:outerShdw blurRad="38100" dist="38100" dir="2700000" algn="tl">
                    <a:srgbClr val="000000">
                      <a:alpha val="43137"/>
                    </a:srgbClr>
                  </a:outerShdw>
                </a:effectLst>
              </a:rPr>
              <a:t> and </a:t>
            </a:r>
            <a:r>
              <a:rPr lang="en-US" sz="8100" b="1" dirty="0" smtClean="0">
                <a:solidFill>
                  <a:schemeClr val="bg1"/>
                </a:solidFill>
                <a:effectLst>
                  <a:outerShdw blurRad="38100" dist="38100" dir="2700000" algn="tl">
                    <a:srgbClr val="000000">
                      <a:alpha val="43137"/>
                    </a:srgbClr>
                  </a:outerShdw>
                </a:effectLst>
              </a:rPr>
              <a:t>Education</a:t>
            </a:r>
            <a:endParaRPr lang="en-US" sz="8100"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6400802" y="3222171"/>
            <a:ext cx="11887200" cy="7620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Done in class, use specific sources, could require  in class info</a:t>
            </a:r>
            <a:endParaRPr lang="en-US" sz="3600" dirty="0"/>
          </a:p>
        </p:txBody>
      </p:sp>
      <p:sp>
        <p:nvSpPr>
          <p:cNvPr id="14" name="Rectangle 13"/>
          <p:cNvSpPr/>
          <p:nvPr/>
        </p:nvSpPr>
        <p:spPr>
          <a:xfrm>
            <a:off x="8009681" y="5208060"/>
            <a:ext cx="10278319" cy="7620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Could be done in class, answer why, discuss in class</a:t>
            </a:r>
          </a:p>
        </p:txBody>
      </p:sp>
      <p:sp>
        <p:nvSpPr>
          <p:cNvPr id="15" name="Rectangle 14"/>
          <p:cNvSpPr/>
          <p:nvPr/>
        </p:nvSpPr>
        <p:spPr>
          <a:xfrm>
            <a:off x="6596741" y="7652159"/>
            <a:ext cx="11691257" cy="7620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Could be done in class, answer why, discuss in class</a:t>
            </a:r>
          </a:p>
        </p:txBody>
      </p:sp>
    </p:spTree>
    <p:extLst>
      <p:ext uri="{BB962C8B-B14F-4D97-AF65-F5344CB8AC3E}">
        <p14:creationId xmlns:p14="http://schemas.microsoft.com/office/powerpoint/2010/main" val="241409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fade">
                                      <p:cBhvr>
                                        <p:cTn id="37" dur="5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fade">
                                      <p:cBhvr>
                                        <p:cTn id="42" dur="500"/>
                                        <p:tgtEl>
                                          <p:spTgt spid="1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7"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Marker/>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0" y="0"/>
            <a:ext cx="18288000" cy="10287000"/>
          </a:xfrm>
          <a:prstGeom prst="rect">
            <a:avLst/>
          </a:prstGeom>
        </p:spPr>
      </p:pic>
      <p:sp>
        <p:nvSpPr>
          <p:cNvPr id="12" name="Rectangle 11"/>
          <p:cNvSpPr/>
          <p:nvPr/>
        </p:nvSpPr>
        <p:spPr>
          <a:xfrm>
            <a:off x="-478963" y="3001359"/>
            <a:ext cx="19093538" cy="6951903"/>
          </a:xfrm>
          <a:prstGeom prst="rect">
            <a:avLst/>
          </a:prstGeom>
        </p:spPr>
        <p:txBody>
          <a:bodyPr wrap="square">
            <a:spAutoFit/>
          </a:bodyPr>
          <a:lstStyle/>
          <a:p>
            <a:pPr marL="685800">
              <a:spcAft>
                <a:spcPts val="1200"/>
              </a:spcAft>
            </a:pPr>
            <a:r>
              <a:rPr lang="en-US" sz="3900" b="1" dirty="0">
                <a:solidFill>
                  <a:schemeClr val="bg1"/>
                </a:solidFill>
                <a:latin typeface="Calibri" panose="020F0502020204030204" pitchFamily="34" charset="0"/>
              </a:rPr>
              <a:t>4.  </a:t>
            </a:r>
            <a:r>
              <a:rPr lang="en-US" sz="3900" b="1" cap="all" dirty="0">
                <a:solidFill>
                  <a:schemeClr val="bg1"/>
                </a:solidFill>
                <a:latin typeface="Calibri" panose="020F0502020204030204" pitchFamily="34" charset="0"/>
              </a:rPr>
              <a:t>Drafting</a:t>
            </a:r>
            <a:r>
              <a:rPr lang="en-US" sz="3900" b="1" dirty="0">
                <a:solidFill>
                  <a:schemeClr val="bg1"/>
                </a:solidFill>
                <a:latin typeface="Calibri" panose="020F0502020204030204" pitchFamily="34" charset="0"/>
              </a:rPr>
              <a:t>: Complete </a:t>
            </a:r>
            <a:r>
              <a:rPr lang="en-US" sz="3900" dirty="0">
                <a:solidFill>
                  <a:schemeClr val="bg1"/>
                </a:solidFill>
                <a:latin typeface="Calibri" panose="020F0502020204030204" pitchFamily="34" charset="0"/>
              </a:rPr>
              <a:t>(full sentences, almost perfect) </a:t>
            </a:r>
            <a:r>
              <a:rPr lang="en-US" sz="3900" b="1" dirty="0">
                <a:solidFill>
                  <a:schemeClr val="bg1"/>
                </a:solidFill>
                <a:latin typeface="Calibri" panose="020F0502020204030204" pitchFamily="34" charset="0"/>
              </a:rPr>
              <a:t>manuscript ready to be reviewed. </a:t>
            </a:r>
          </a:p>
          <a:p>
            <a:pPr marL="2057400" lvl="1" indent="-685800">
              <a:spcAft>
                <a:spcPts val="1200"/>
              </a:spcAft>
              <a:buFont typeface="Arial" panose="020B0604020202020204" pitchFamily="34" charset="0"/>
              <a:buChar char="•"/>
            </a:pPr>
            <a:r>
              <a:rPr lang="en-US" sz="3900" b="1" dirty="0" err="1">
                <a:solidFill>
                  <a:schemeClr val="accent6">
                    <a:lumMod val="20000"/>
                    <a:lumOff val="80000"/>
                  </a:schemeClr>
                </a:solidFill>
                <a:latin typeface="Calibri" panose="020F0502020204030204" pitchFamily="34" charset="0"/>
              </a:rPr>
              <a:t>ChatGPT</a:t>
            </a:r>
            <a:r>
              <a:rPr lang="en-US" sz="3900" dirty="0">
                <a:solidFill>
                  <a:schemeClr val="bg1"/>
                </a:solidFill>
                <a:latin typeface="Calibri" panose="020F0502020204030204" pitchFamily="34" charset="0"/>
              </a:rPr>
              <a:t> could be used to complete a draft from the created outline. *Students would check for completeness, general coherence, and added needed aspects/personalization.</a:t>
            </a:r>
          </a:p>
          <a:p>
            <a:pPr marL="685800">
              <a:spcAft>
                <a:spcPts val="1200"/>
              </a:spcAft>
            </a:pPr>
            <a:endParaRPr lang="en-US" sz="1575" b="1" dirty="0">
              <a:solidFill>
                <a:schemeClr val="bg1"/>
              </a:solidFill>
              <a:latin typeface="Calibri" panose="020F0502020204030204" pitchFamily="34" charset="0"/>
            </a:endParaRPr>
          </a:p>
          <a:p>
            <a:pPr marL="685800">
              <a:spcAft>
                <a:spcPts val="1200"/>
              </a:spcAft>
            </a:pPr>
            <a:r>
              <a:rPr lang="en-US" sz="3900" b="1" dirty="0">
                <a:solidFill>
                  <a:schemeClr val="bg1"/>
                </a:solidFill>
                <a:latin typeface="Calibri" panose="020F0502020204030204" pitchFamily="34" charset="0"/>
              </a:rPr>
              <a:t>5.  </a:t>
            </a:r>
            <a:r>
              <a:rPr lang="en-US" sz="3900" b="1" cap="all" dirty="0">
                <a:solidFill>
                  <a:schemeClr val="bg1"/>
                </a:solidFill>
                <a:latin typeface="Calibri" panose="020F0502020204030204" pitchFamily="34" charset="0"/>
              </a:rPr>
              <a:t>Soliciting Feedback</a:t>
            </a:r>
            <a:r>
              <a:rPr lang="en-US" sz="3900" b="1" dirty="0">
                <a:solidFill>
                  <a:schemeClr val="bg1"/>
                </a:solidFill>
                <a:latin typeface="Calibri" panose="020F0502020204030204" pitchFamily="34" charset="0"/>
              </a:rPr>
              <a:t>: Have someone review your draft and offer suggestions (review the assignment rubric to ensure everything is addressed) </a:t>
            </a:r>
          </a:p>
          <a:p>
            <a:pPr marL="2057400" lvl="1" indent="-685800">
              <a:spcAft>
                <a:spcPts val="1200"/>
              </a:spcAft>
              <a:buFont typeface="Arial" panose="020B0604020202020204" pitchFamily="34" charset="0"/>
              <a:buChar char="•"/>
            </a:pPr>
            <a:r>
              <a:rPr lang="en-US" sz="3900" b="1" dirty="0" err="1">
                <a:solidFill>
                  <a:schemeClr val="accent6">
                    <a:lumMod val="20000"/>
                    <a:lumOff val="80000"/>
                  </a:schemeClr>
                </a:solidFill>
                <a:latin typeface="Calibri" panose="020F0502020204030204" pitchFamily="34" charset="0"/>
              </a:rPr>
              <a:t>ChatGPT</a:t>
            </a:r>
            <a:r>
              <a:rPr lang="en-US" sz="3900" b="1" dirty="0">
                <a:solidFill>
                  <a:schemeClr val="accent6">
                    <a:lumMod val="20000"/>
                    <a:lumOff val="80000"/>
                  </a:schemeClr>
                </a:solidFill>
                <a:latin typeface="Calibri" panose="020F0502020204030204" pitchFamily="34" charset="0"/>
              </a:rPr>
              <a:t> </a:t>
            </a:r>
            <a:r>
              <a:rPr lang="en-US" sz="3900" dirty="0">
                <a:solidFill>
                  <a:schemeClr val="bg1"/>
                </a:solidFill>
                <a:latin typeface="Calibri" panose="020F0502020204030204" pitchFamily="34" charset="0"/>
              </a:rPr>
              <a:t>could be used to provide feedback on its own created essay. *Students would verify logic, clarity, and correctness (to include thoroughly checking citations/references)</a:t>
            </a:r>
          </a:p>
        </p:txBody>
      </p:sp>
      <p:sp>
        <p:nvSpPr>
          <p:cNvPr id="7" name="Rectangle 6"/>
          <p:cNvSpPr/>
          <p:nvPr/>
        </p:nvSpPr>
        <p:spPr>
          <a:xfrm>
            <a:off x="6596744" y="3608949"/>
            <a:ext cx="11691257" cy="7620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Discuss, annotated bibliography, answer why, local/current</a:t>
            </a:r>
          </a:p>
        </p:txBody>
      </p:sp>
      <p:sp>
        <p:nvSpPr>
          <p:cNvPr id="8" name="Rectangle 7"/>
          <p:cNvSpPr/>
          <p:nvPr/>
        </p:nvSpPr>
        <p:spPr>
          <a:xfrm>
            <a:off x="6596743" y="9199242"/>
            <a:ext cx="11691257" cy="762000"/>
          </a:xfrm>
          <a:prstGeom prst="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In-class Peer-Review</a:t>
            </a: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60631" y="203730"/>
            <a:ext cx="2656332" cy="2400300"/>
          </a:xfrm>
          <a:prstGeom prst="rect">
            <a:avLst/>
          </a:prstGeom>
        </p:spPr>
      </p:pic>
      <p:sp>
        <p:nvSpPr>
          <p:cNvPr id="10" name="TextBox 9"/>
          <p:cNvSpPr txBox="1"/>
          <p:nvPr/>
        </p:nvSpPr>
        <p:spPr>
          <a:xfrm>
            <a:off x="404211" y="1436624"/>
            <a:ext cx="15403448" cy="738664"/>
          </a:xfrm>
          <a:prstGeom prst="rect">
            <a:avLst/>
          </a:prstGeom>
          <a:noFill/>
        </p:spPr>
        <p:txBody>
          <a:bodyPr wrap="none" rtlCol="0">
            <a:spAutoFit/>
          </a:bodyPr>
          <a:lstStyle/>
          <a:p>
            <a:r>
              <a:rPr lang="en-US" sz="4200" b="1" dirty="0">
                <a:solidFill>
                  <a:schemeClr val="bg1"/>
                </a:solidFill>
                <a:latin typeface="Arial" panose="020B0604020202020204" pitchFamily="34" charset="0"/>
              </a:rPr>
              <a:t>7-Step Writing Process </a:t>
            </a:r>
            <a:r>
              <a:rPr lang="en-US" sz="4200" b="1" dirty="0" err="1" smtClean="0">
                <a:solidFill>
                  <a:schemeClr val="bg1"/>
                </a:solidFill>
                <a:latin typeface="Arial" panose="020B0604020202020204" pitchFamily="34" charset="0"/>
              </a:rPr>
              <a:t>ChatGPT</a:t>
            </a:r>
            <a:r>
              <a:rPr lang="en-US" sz="4200" b="1" dirty="0" smtClean="0">
                <a:solidFill>
                  <a:schemeClr val="bg1"/>
                </a:solidFill>
                <a:latin typeface="Arial" panose="020B0604020202020204" pitchFamily="34" charset="0"/>
              </a:rPr>
              <a:t> Integration </a:t>
            </a:r>
            <a:r>
              <a:rPr lang="en-US" sz="4200" b="1" dirty="0" smtClean="0">
                <a:solidFill>
                  <a:schemeClr val="accent4">
                    <a:lumMod val="20000"/>
                    <a:lumOff val="80000"/>
                  </a:schemeClr>
                </a:solidFill>
                <a:latin typeface="Arial" panose="020B0604020202020204" pitchFamily="34" charset="0"/>
              </a:rPr>
              <a:t>OR</a:t>
            </a:r>
            <a:r>
              <a:rPr lang="en-US" sz="4200" b="1" dirty="0" smtClean="0">
                <a:solidFill>
                  <a:schemeClr val="bg1"/>
                </a:solidFill>
                <a:latin typeface="Arial" panose="020B0604020202020204" pitchFamily="34" charset="0"/>
              </a:rPr>
              <a:t> Resistance</a:t>
            </a:r>
            <a:endParaRPr lang="en-US" sz="4200" dirty="0">
              <a:solidFill>
                <a:schemeClr val="bg1"/>
              </a:solidFill>
              <a:latin typeface="Calibri" panose="020F0502020204030204" pitchFamily="34" charset="0"/>
            </a:endParaRPr>
          </a:p>
        </p:txBody>
      </p:sp>
      <p:sp>
        <p:nvSpPr>
          <p:cNvPr id="11" name="TextBox 10"/>
          <p:cNvSpPr txBox="1"/>
          <p:nvPr/>
        </p:nvSpPr>
        <p:spPr>
          <a:xfrm>
            <a:off x="2817462" y="137674"/>
            <a:ext cx="11582400" cy="1338828"/>
          </a:xfrm>
          <a:prstGeom prst="rect">
            <a:avLst/>
          </a:prstGeom>
          <a:noFill/>
        </p:spPr>
        <p:txBody>
          <a:bodyPr wrap="square" rtlCol="0">
            <a:spAutoFit/>
          </a:bodyPr>
          <a:lstStyle/>
          <a:p>
            <a:pPr algn="ctr"/>
            <a:r>
              <a:rPr lang="en-US" sz="8100" b="1" dirty="0" err="1">
                <a:solidFill>
                  <a:schemeClr val="bg1"/>
                </a:solidFill>
                <a:effectLst>
                  <a:outerShdw blurRad="38100" dist="38100" dir="2700000" algn="tl">
                    <a:srgbClr val="000000">
                      <a:alpha val="43137"/>
                    </a:srgbClr>
                  </a:outerShdw>
                </a:effectLst>
              </a:rPr>
              <a:t>ChatGPT</a:t>
            </a:r>
            <a:r>
              <a:rPr lang="en-US" sz="8100" b="1" dirty="0">
                <a:solidFill>
                  <a:schemeClr val="bg1"/>
                </a:solidFill>
                <a:effectLst>
                  <a:outerShdw blurRad="38100" dist="38100" dir="2700000" algn="tl">
                    <a:srgbClr val="000000">
                      <a:alpha val="43137"/>
                    </a:srgbClr>
                  </a:outerShdw>
                </a:effectLst>
              </a:rPr>
              <a:t> and </a:t>
            </a:r>
            <a:r>
              <a:rPr lang="en-US" sz="8100" b="1" dirty="0" smtClean="0">
                <a:solidFill>
                  <a:schemeClr val="bg1"/>
                </a:solidFill>
                <a:effectLst>
                  <a:outerShdw blurRad="38100" dist="38100" dir="2700000" algn="tl">
                    <a:srgbClr val="000000">
                      <a:alpha val="43137"/>
                    </a:srgbClr>
                  </a:outerShdw>
                </a:effectLst>
              </a:rPr>
              <a:t>Education</a:t>
            </a:r>
            <a:endParaRPr lang="en-US" sz="8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97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7" grpId="0" animBg="1"/>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3216</TotalTime>
  <Words>880</Words>
  <Application>Microsoft Office PowerPoint</Application>
  <PresentationFormat>Custom</PresentationFormat>
  <Paragraphs>199</Paragraphs>
  <Slides>19</Slides>
  <Notes>9</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Anders</dc:creator>
  <cp:lastModifiedBy>Syuzanna Sahakyan</cp:lastModifiedBy>
  <cp:revision>68</cp:revision>
  <dcterms:created xsi:type="dcterms:W3CDTF">2023-01-12T06:13:51Z</dcterms:created>
  <dcterms:modified xsi:type="dcterms:W3CDTF">2023-01-26T11:26:34Z</dcterms:modified>
</cp:coreProperties>
</file>